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710" r:id="rId3"/>
    <p:sldMasterId id="2147483722" r:id="rId4"/>
    <p:sldMasterId id="2147483774" r:id="rId5"/>
    <p:sldMasterId id="2147483814" r:id="rId6"/>
    <p:sldMasterId id="2147483843" r:id="rId7"/>
    <p:sldMasterId id="2147483853" r:id="rId8"/>
    <p:sldMasterId id="2147483861" r:id="rId9"/>
    <p:sldMasterId id="2147483870" r:id="rId10"/>
  </p:sldMasterIdLst>
  <p:notesMasterIdLst>
    <p:notesMasterId r:id="rId32"/>
  </p:notesMasterIdLst>
  <p:handoutMasterIdLst>
    <p:handoutMasterId r:id="rId33"/>
  </p:handoutMasterIdLst>
  <p:sldIdLst>
    <p:sldId id="302" r:id="rId11"/>
    <p:sldId id="757" r:id="rId12"/>
    <p:sldId id="607" r:id="rId13"/>
    <p:sldId id="752" r:id="rId14"/>
    <p:sldId id="773" r:id="rId15"/>
    <p:sldId id="764" r:id="rId16"/>
    <p:sldId id="774" r:id="rId17"/>
    <p:sldId id="775" r:id="rId18"/>
    <p:sldId id="738" r:id="rId19"/>
    <p:sldId id="776" r:id="rId20"/>
    <p:sldId id="777" r:id="rId21"/>
    <p:sldId id="778" r:id="rId22"/>
    <p:sldId id="765" r:id="rId23"/>
    <p:sldId id="779" r:id="rId24"/>
    <p:sldId id="780" r:id="rId25"/>
    <p:sldId id="784" r:id="rId26"/>
    <p:sldId id="786" r:id="rId27"/>
    <p:sldId id="783" r:id="rId28"/>
    <p:sldId id="781" r:id="rId29"/>
    <p:sldId id="676" r:id="rId30"/>
    <p:sldId id="528" r:id="rId3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36FF"/>
    <a:srgbClr val="FF82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929F9F4-4A8F-4326-A1B4-22849713DDAB}" styleName="Dunkle Formatvorlage 1 - Akz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12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s01:konzeptionelles:energie:energie%202017:europa%20energi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s01:konzeptionelles:energie:energie%202017:energiestruktur%20d%202017%20bis%202014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s01:konzeptionelles:energie:energie%202017:energiestruktur%20d%202017%20bis%202014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s01%20april%202014:OLD_DATA:rs01:konzeptionelles:energie:2016%20energietr&#228;ger%20deutschland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s01:konzeptionelles:energie:energie%202017:energiestruktur%20d%202017%20bis%20201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Blatt1!$B$5</c:f>
              <c:strCache>
                <c:ptCount val="1"/>
                <c:pt idx="0">
                  <c:v>D</c:v>
                </c:pt>
              </c:strCache>
            </c:strRef>
          </c:tx>
          <c:marker>
            <c:symbol val="none"/>
          </c:marker>
          <c:cat>
            <c:numRef>
              <c:f>Blatt1!$C$4:$H$4</c:f>
              <c:numCache>
                <c:formatCode>General</c:formatCode>
                <c:ptCount val="6"/>
                <c:pt idx="0">
                  <c:v>1990.0</c:v>
                </c:pt>
                <c:pt idx="1">
                  <c:v>1995.0</c:v>
                </c:pt>
                <c:pt idx="2">
                  <c:v>2000.0</c:v>
                </c:pt>
                <c:pt idx="3">
                  <c:v>2005.0</c:v>
                </c:pt>
                <c:pt idx="4">
                  <c:v>2010.0</c:v>
                </c:pt>
                <c:pt idx="5">
                  <c:v>2014.0</c:v>
                </c:pt>
              </c:numCache>
            </c:numRef>
          </c:cat>
          <c:val>
            <c:numRef>
              <c:f>Blatt1!$C$5:$H$5</c:f>
              <c:numCache>
                <c:formatCode>General</c:formatCode>
                <c:ptCount val="6"/>
                <c:pt idx="0">
                  <c:v>356.0</c:v>
                </c:pt>
                <c:pt idx="1">
                  <c:v>342.0</c:v>
                </c:pt>
                <c:pt idx="2">
                  <c:v>342.0</c:v>
                </c:pt>
                <c:pt idx="3">
                  <c:v>342.0</c:v>
                </c:pt>
                <c:pt idx="4">
                  <c:v>333.0</c:v>
                </c:pt>
                <c:pt idx="5">
                  <c:v>313.0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Blatt1!$B$6</c:f>
              <c:strCache>
                <c:ptCount val="1"/>
                <c:pt idx="0">
                  <c:v>F</c:v>
                </c:pt>
              </c:strCache>
            </c:strRef>
          </c:tx>
          <c:marker>
            <c:symbol val="none"/>
          </c:marker>
          <c:cat>
            <c:numRef>
              <c:f>Blatt1!$C$4:$H$4</c:f>
              <c:numCache>
                <c:formatCode>General</c:formatCode>
                <c:ptCount val="6"/>
                <c:pt idx="0">
                  <c:v>1990.0</c:v>
                </c:pt>
                <c:pt idx="1">
                  <c:v>1995.0</c:v>
                </c:pt>
                <c:pt idx="2">
                  <c:v>2000.0</c:v>
                </c:pt>
                <c:pt idx="3">
                  <c:v>2005.0</c:v>
                </c:pt>
                <c:pt idx="4">
                  <c:v>2010.0</c:v>
                </c:pt>
                <c:pt idx="5">
                  <c:v>2014.0</c:v>
                </c:pt>
              </c:numCache>
            </c:numRef>
          </c:cat>
          <c:val>
            <c:numRef>
              <c:f>Blatt1!$C$6:$H$6</c:f>
              <c:numCache>
                <c:formatCode>General</c:formatCode>
                <c:ptCount val="6"/>
                <c:pt idx="0">
                  <c:v>228.0</c:v>
                </c:pt>
                <c:pt idx="1">
                  <c:v>242.0</c:v>
                </c:pt>
                <c:pt idx="2">
                  <c:v>256.0</c:v>
                </c:pt>
                <c:pt idx="3">
                  <c:v>276.0</c:v>
                </c:pt>
                <c:pt idx="4">
                  <c:v>268.0</c:v>
                </c:pt>
                <c:pt idx="5">
                  <c:v>248.0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Blatt1!$B$7</c:f>
              <c:strCache>
                <c:ptCount val="1"/>
                <c:pt idx="0">
                  <c:v>GB</c:v>
                </c:pt>
              </c:strCache>
            </c:strRef>
          </c:tx>
          <c:marker>
            <c:symbol val="none"/>
          </c:marker>
          <c:cat>
            <c:numRef>
              <c:f>Blatt1!$C$4:$H$4</c:f>
              <c:numCache>
                <c:formatCode>General</c:formatCode>
                <c:ptCount val="6"/>
                <c:pt idx="0">
                  <c:v>1990.0</c:v>
                </c:pt>
                <c:pt idx="1">
                  <c:v>1995.0</c:v>
                </c:pt>
                <c:pt idx="2">
                  <c:v>2000.0</c:v>
                </c:pt>
                <c:pt idx="3">
                  <c:v>2005.0</c:v>
                </c:pt>
                <c:pt idx="4">
                  <c:v>2010.0</c:v>
                </c:pt>
                <c:pt idx="5">
                  <c:v>2014.0</c:v>
                </c:pt>
              </c:numCache>
            </c:numRef>
          </c:cat>
          <c:val>
            <c:numRef>
              <c:f>Blatt1!$C$7:$H$7</c:f>
              <c:numCache>
                <c:formatCode>General</c:formatCode>
                <c:ptCount val="6"/>
                <c:pt idx="0">
                  <c:v>216.0</c:v>
                </c:pt>
                <c:pt idx="1">
                  <c:v>222.0</c:v>
                </c:pt>
                <c:pt idx="2">
                  <c:v>230.0</c:v>
                </c:pt>
                <c:pt idx="3">
                  <c:v>234.0</c:v>
                </c:pt>
                <c:pt idx="4">
                  <c:v>212.0</c:v>
                </c:pt>
                <c:pt idx="5">
                  <c:v>189.0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Blatt1!$B$8</c:f>
              <c:strCache>
                <c:ptCount val="1"/>
                <c:pt idx="0">
                  <c:v>I</c:v>
                </c:pt>
              </c:strCache>
            </c:strRef>
          </c:tx>
          <c:marker>
            <c:symbol val="none"/>
          </c:marker>
          <c:cat>
            <c:numRef>
              <c:f>Blatt1!$C$4:$H$4</c:f>
              <c:numCache>
                <c:formatCode>General</c:formatCode>
                <c:ptCount val="6"/>
                <c:pt idx="0">
                  <c:v>1990.0</c:v>
                </c:pt>
                <c:pt idx="1">
                  <c:v>1995.0</c:v>
                </c:pt>
                <c:pt idx="2">
                  <c:v>2000.0</c:v>
                </c:pt>
                <c:pt idx="3">
                  <c:v>2005.0</c:v>
                </c:pt>
                <c:pt idx="4">
                  <c:v>2010.0</c:v>
                </c:pt>
                <c:pt idx="5">
                  <c:v>2014.0</c:v>
                </c:pt>
              </c:numCache>
            </c:numRef>
          </c:cat>
          <c:val>
            <c:numRef>
              <c:f>Blatt1!$C$8:$H$8</c:f>
              <c:numCache>
                <c:formatCode>General</c:formatCode>
                <c:ptCount val="6"/>
                <c:pt idx="0">
                  <c:v>153.0</c:v>
                </c:pt>
                <c:pt idx="1">
                  <c:v>162.0</c:v>
                </c:pt>
                <c:pt idx="2">
                  <c:v>174.0</c:v>
                </c:pt>
                <c:pt idx="3">
                  <c:v>190.0</c:v>
                </c:pt>
                <c:pt idx="4">
                  <c:v>177.0</c:v>
                </c:pt>
                <c:pt idx="5">
                  <c:v>151.0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9270360"/>
        <c:axId val="2125976264"/>
      </c:lineChart>
      <c:catAx>
        <c:axId val="2089270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de-DE"/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41275">
            <a:solidFill>
              <a:schemeClr val="tx1"/>
            </a:solidFill>
          </a:ln>
        </c:spPr>
        <c:crossAx val="2125976264"/>
        <c:crosses val="autoZero"/>
        <c:auto val="1"/>
        <c:lblAlgn val="ctr"/>
        <c:lblOffset val="100"/>
        <c:noMultiLvlLbl val="0"/>
      </c:catAx>
      <c:valAx>
        <c:axId val="21259762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/>
                  <a:t>Mt OE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41275">
            <a:solidFill>
              <a:schemeClr val="tx1"/>
            </a:solidFill>
          </a:ln>
        </c:spPr>
        <c:crossAx val="2089270360"/>
        <c:crosses val="autoZero"/>
        <c:crossBetween val="between"/>
      </c:valAx>
      <c:spPr>
        <a:ln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2800"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a:defRPr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Blatt1!$B$61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numRef>
              <c:f>Blatt1!$C$60:$W$60</c:f>
              <c:numCache>
                <c:formatCode>General</c:formatCode>
                <c:ptCount val="21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</c:numCache>
            </c:numRef>
          </c:cat>
          <c:val>
            <c:numRef>
              <c:f>Blatt1!$C$61:$W$61</c:f>
              <c:numCache>
                <c:formatCode>#,#00\ \ </c:formatCode>
                <c:ptCount val="21"/>
                <c:pt idx="0">
                  <c:v>144.6</c:v>
                </c:pt>
                <c:pt idx="1">
                  <c:v>147.1</c:v>
                </c:pt>
                <c:pt idx="2">
                  <c:v>152.686</c:v>
                </c:pt>
                <c:pt idx="3">
                  <c:v>143.104</c:v>
                </c:pt>
                <c:pt idx="4">
                  <c:v>153.4</c:v>
                </c:pt>
                <c:pt idx="5">
                  <c:v>143.083</c:v>
                </c:pt>
                <c:pt idx="6">
                  <c:v>143.102</c:v>
                </c:pt>
                <c:pt idx="7">
                  <c:v>138.353</c:v>
                </c:pt>
                <c:pt idx="8">
                  <c:v>134.57</c:v>
                </c:pt>
                <c:pt idx="9">
                  <c:v>146.458</c:v>
                </c:pt>
                <c:pt idx="10">
                  <c:v>140.766</c:v>
                </c:pt>
                <c:pt idx="11">
                  <c:v>134.082</c:v>
                </c:pt>
                <c:pt idx="12">
                  <c:v>137.862</c:v>
                </c:pt>
                <c:pt idx="13">
                  <c:v>142.048</c:v>
                </c:pt>
                <c:pt idx="14">
                  <c:v>124.588</c:v>
                </c:pt>
                <c:pt idx="15">
                  <c:v>107.858</c:v>
                </c:pt>
                <c:pt idx="16">
                  <c:v>117.022</c:v>
                </c:pt>
                <c:pt idx="17">
                  <c:v>112.39582</c:v>
                </c:pt>
                <c:pt idx="18">
                  <c:v>116.389</c:v>
                </c:pt>
                <c:pt idx="19">
                  <c:v>127.285</c:v>
                </c:pt>
                <c:pt idx="20">
                  <c:v>118.417</c:v>
                </c:pt>
              </c:numCache>
            </c:numRef>
          </c:val>
        </c:ser>
        <c:ser>
          <c:idx val="1"/>
          <c:order val="1"/>
          <c:tx>
            <c:strRef>
              <c:f>Blatt1!$B$62</c:f>
              <c:strCache>
                <c:ptCount val="1"/>
                <c:pt idx="0">
                  <c:v>Lignite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cat>
            <c:numRef>
              <c:f>Blatt1!$C$60:$W$60</c:f>
              <c:numCache>
                <c:formatCode>General</c:formatCode>
                <c:ptCount val="21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</c:numCache>
            </c:numRef>
          </c:cat>
          <c:val>
            <c:numRef>
              <c:f>Blatt1!$C$62:$W$62</c:f>
              <c:numCache>
                <c:formatCode>#,#00\ \ </c:formatCode>
                <c:ptCount val="21"/>
                <c:pt idx="0">
                  <c:v>146.1</c:v>
                </c:pt>
                <c:pt idx="1">
                  <c:v>142.6</c:v>
                </c:pt>
                <c:pt idx="2">
                  <c:v>144.289</c:v>
                </c:pt>
                <c:pt idx="3">
                  <c:v>141.719</c:v>
                </c:pt>
                <c:pt idx="4">
                  <c:v>139.402</c:v>
                </c:pt>
                <c:pt idx="5">
                  <c:v>135.985</c:v>
                </c:pt>
                <c:pt idx="6">
                  <c:v>148.34</c:v>
                </c:pt>
                <c:pt idx="7">
                  <c:v>154.817</c:v>
                </c:pt>
                <c:pt idx="8">
                  <c:v>157.972</c:v>
                </c:pt>
                <c:pt idx="9">
                  <c:v>158.17</c:v>
                </c:pt>
                <c:pt idx="10">
                  <c:v>157.994</c:v>
                </c:pt>
                <c:pt idx="11">
                  <c:v>154.061</c:v>
                </c:pt>
                <c:pt idx="12">
                  <c:v>151.07</c:v>
                </c:pt>
                <c:pt idx="13">
                  <c:v>155.062</c:v>
                </c:pt>
                <c:pt idx="14">
                  <c:v>150.62</c:v>
                </c:pt>
                <c:pt idx="15">
                  <c:v>145.588</c:v>
                </c:pt>
                <c:pt idx="16">
                  <c:v>145.873</c:v>
                </c:pt>
                <c:pt idx="17">
                  <c:v>150.074005</c:v>
                </c:pt>
                <c:pt idx="18">
                  <c:v>160.738</c:v>
                </c:pt>
                <c:pt idx="19">
                  <c:v>160.921</c:v>
                </c:pt>
                <c:pt idx="20">
                  <c:v>155.744</c:v>
                </c:pt>
              </c:numCache>
            </c:numRef>
          </c:val>
        </c:ser>
        <c:ser>
          <c:idx val="2"/>
          <c:order val="2"/>
          <c:tx>
            <c:strRef>
              <c:f>Blatt1!$B$63</c:f>
              <c:strCache>
                <c:ptCount val="1"/>
                <c:pt idx="0">
                  <c:v>Oil</c:v>
                </c:pt>
              </c:strCache>
            </c:strRef>
          </c:tx>
          <c:invertIfNegative val="0"/>
          <c:cat>
            <c:numRef>
              <c:f>Blatt1!$C$60:$W$60</c:f>
              <c:numCache>
                <c:formatCode>General</c:formatCode>
                <c:ptCount val="21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</c:numCache>
            </c:numRef>
          </c:cat>
          <c:val>
            <c:numRef>
              <c:f>Blatt1!$C$63:$W$63</c:f>
              <c:numCache>
                <c:formatCode>#,#00\ \ </c:formatCode>
                <c:ptCount val="21"/>
                <c:pt idx="0">
                  <c:v>10.1</c:v>
                </c:pt>
                <c:pt idx="1">
                  <c:v>9.1</c:v>
                </c:pt>
                <c:pt idx="2">
                  <c:v>8.162</c:v>
                </c:pt>
                <c:pt idx="3">
                  <c:v>7.4</c:v>
                </c:pt>
                <c:pt idx="4">
                  <c:v>6.7</c:v>
                </c:pt>
                <c:pt idx="5">
                  <c:v>6.3</c:v>
                </c:pt>
                <c:pt idx="6">
                  <c:v>5.866</c:v>
                </c:pt>
                <c:pt idx="7">
                  <c:v>6.101</c:v>
                </c:pt>
                <c:pt idx="8">
                  <c:v>8.713</c:v>
                </c:pt>
                <c:pt idx="9">
                  <c:v>10.333</c:v>
                </c:pt>
                <c:pt idx="10">
                  <c:v>10.7722</c:v>
                </c:pt>
                <c:pt idx="11">
                  <c:v>12.002</c:v>
                </c:pt>
                <c:pt idx="12">
                  <c:v>10.949</c:v>
                </c:pt>
                <c:pt idx="13">
                  <c:v>10.003</c:v>
                </c:pt>
                <c:pt idx="14">
                  <c:v>9.676</c:v>
                </c:pt>
                <c:pt idx="15">
                  <c:v>10.066</c:v>
                </c:pt>
                <c:pt idx="16">
                  <c:v>8.739999999999998</c:v>
                </c:pt>
                <c:pt idx="17">
                  <c:v>7.156</c:v>
                </c:pt>
                <c:pt idx="18">
                  <c:v>7.625999999999999</c:v>
                </c:pt>
                <c:pt idx="19">
                  <c:v>7.197999999999999</c:v>
                </c:pt>
                <c:pt idx="20">
                  <c:v>6.117999999999999</c:v>
                </c:pt>
              </c:numCache>
            </c:numRef>
          </c:val>
        </c:ser>
        <c:ser>
          <c:idx val="3"/>
          <c:order val="3"/>
          <c:tx>
            <c:strRef>
              <c:f>Blatt1!$B$64</c:f>
              <c:strCache>
                <c:ptCount val="1"/>
                <c:pt idx="0">
                  <c:v>Gas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numRef>
              <c:f>Blatt1!$C$60:$W$60</c:f>
              <c:numCache>
                <c:formatCode>General</c:formatCode>
                <c:ptCount val="21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</c:numCache>
            </c:numRef>
          </c:cat>
          <c:val>
            <c:numRef>
              <c:f>Blatt1!$C$64:$W$64</c:f>
              <c:numCache>
                <c:formatCode>#,#00\ \ </c:formatCode>
                <c:ptCount val="21"/>
                <c:pt idx="0">
                  <c:v>36.1</c:v>
                </c:pt>
                <c:pt idx="1">
                  <c:v>41.1</c:v>
                </c:pt>
                <c:pt idx="2">
                  <c:v>45.56</c:v>
                </c:pt>
                <c:pt idx="3">
                  <c:v>48.1</c:v>
                </c:pt>
                <c:pt idx="4">
                  <c:v>50.743</c:v>
                </c:pt>
                <c:pt idx="5">
                  <c:v>51.8</c:v>
                </c:pt>
                <c:pt idx="6">
                  <c:v>49.197</c:v>
                </c:pt>
                <c:pt idx="7">
                  <c:v>55.516</c:v>
                </c:pt>
                <c:pt idx="8">
                  <c:v>56.307</c:v>
                </c:pt>
                <c:pt idx="9">
                  <c:v>62.864</c:v>
                </c:pt>
                <c:pt idx="10">
                  <c:v>63.008</c:v>
                </c:pt>
                <c:pt idx="11">
                  <c:v>72.74</c:v>
                </c:pt>
                <c:pt idx="12">
                  <c:v>75.29</c:v>
                </c:pt>
                <c:pt idx="13">
                  <c:v>78.05200000000001</c:v>
                </c:pt>
                <c:pt idx="14">
                  <c:v>89.066</c:v>
                </c:pt>
                <c:pt idx="15">
                  <c:v>80.88800000000001</c:v>
                </c:pt>
                <c:pt idx="16">
                  <c:v>89.292</c:v>
                </c:pt>
                <c:pt idx="17">
                  <c:v>86.12899999999999</c:v>
                </c:pt>
                <c:pt idx="18">
                  <c:v>76.448</c:v>
                </c:pt>
                <c:pt idx="19">
                  <c:v>67.518</c:v>
                </c:pt>
                <c:pt idx="20">
                  <c:v>59.809</c:v>
                </c:pt>
              </c:numCache>
            </c:numRef>
          </c:val>
        </c:ser>
        <c:ser>
          <c:idx val="4"/>
          <c:order val="4"/>
          <c:tx>
            <c:strRef>
              <c:f>Blatt1!$B$65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Blatt1!$C$60:$W$60</c:f>
              <c:numCache>
                <c:formatCode>General</c:formatCode>
                <c:ptCount val="21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</c:numCache>
            </c:numRef>
          </c:cat>
          <c:val>
            <c:numRef>
              <c:f>Blatt1!$C$65:$W$65</c:f>
              <c:numCache>
                <c:formatCode>#,#00\ \ </c:formatCode>
                <c:ptCount val="21"/>
                <c:pt idx="0">
                  <c:v>151.2</c:v>
                </c:pt>
                <c:pt idx="1">
                  <c:v>154.1</c:v>
                </c:pt>
                <c:pt idx="2">
                  <c:v>161.613</c:v>
                </c:pt>
                <c:pt idx="3">
                  <c:v>170.328</c:v>
                </c:pt>
                <c:pt idx="4">
                  <c:v>161.6</c:v>
                </c:pt>
                <c:pt idx="5">
                  <c:v>170.004</c:v>
                </c:pt>
                <c:pt idx="6">
                  <c:v>169.606</c:v>
                </c:pt>
                <c:pt idx="7">
                  <c:v>171.305</c:v>
                </c:pt>
                <c:pt idx="8">
                  <c:v>164.842</c:v>
                </c:pt>
                <c:pt idx="9">
                  <c:v>165.06</c:v>
                </c:pt>
                <c:pt idx="10">
                  <c:v>167.065</c:v>
                </c:pt>
                <c:pt idx="11">
                  <c:v>163.039</c:v>
                </c:pt>
                <c:pt idx="12">
                  <c:v>167.356</c:v>
                </c:pt>
                <c:pt idx="13">
                  <c:v>140.534</c:v>
                </c:pt>
                <c:pt idx="14">
                  <c:v>148.777</c:v>
                </c:pt>
                <c:pt idx="15">
                  <c:v>134.932</c:v>
                </c:pt>
                <c:pt idx="16">
                  <c:v>140.556</c:v>
                </c:pt>
                <c:pt idx="17">
                  <c:v>107.971227</c:v>
                </c:pt>
                <c:pt idx="18">
                  <c:v>99.46</c:v>
                </c:pt>
                <c:pt idx="19">
                  <c:v>97.29</c:v>
                </c:pt>
                <c:pt idx="20">
                  <c:v>97.12899999999999</c:v>
                </c:pt>
              </c:numCache>
            </c:numRef>
          </c:val>
        </c:ser>
        <c:ser>
          <c:idx val="5"/>
          <c:order val="5"/>
          <c:tx>
            <c:strRef>
              <c:f>Blatt1!$B$66</c:f>
              <c:strCache>
                <c:ptCount val="1"/>
                <c:pt idx="0">
                  <c:v>Wind</c:v>
                </c:pt>
              </c:strCache>
            </c:strRef>
          </c:tx>
          <c:invertIfNegative val="0"/>
          <c:cat>
            <c:numRef>
              <c:f>Blatt1!$C$60:$W$60</c:f>
              <c:numCache>
                <c:formatCode>General</c:formatCode>
                <c:ptCount val="21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</c:numCache>
            </c:numRef>
          </c:cat>
          <c:val>
            <c:numRef>
              <c:f>Blatt1!$C$66:$W$66</c:f>
              <c:numCache>
                <c:formatCode>#,#00\ \ </c:formatCode>
                <c:ptCount val="21"/>
                <c:pt idx="0">
                  <c:v>0.9092</c:v>
                </c:pt>
                <c:pt idx="1">
                  <c:v>1.5</c:v>
                </c:pt>
                <c:pt idx="2">
                  <c:v>2.032</c:v>
                </c:pt>
                <c:pt idx="3">
                  <c:v>2.966</c:v>
                </c:pt>
                <c:pt idx="4">
                  <c:v>4.489</c:v>
                </c:pt>
                <c:pt idx="5">
                  <c:v>5.528</c:v>
                </c:pt>
                <c:pt idx="6">
                  <c:v>9.513</c:v>
                </c:pt>
                <c:pt idx="7">
                  <c:v>10.509</c:v>
                </c:pt>
                <c:pt idx="8">
                  <c:v>15.786</c:v>
                </c:pt>
                <c:pt idx="9">
                  <c:v>18.713</c:v>
                </c:pt>
                <c:pt idx="10">
                  <c:v>25.509</c:v>
                </c:pt>
                <c:pt idx="11">
                  <c:v>27.23</c:v>
                </c:pt>
                <c:pt idx="12">
                  <c:v>30.71</c:v>
                </c:pt>
                <c:pt idx="13">
                  <c:v>39.713</c:v>
                </c:pt>
                <c:pt idx="14">
                  <c:v>40.574</c:v>
                </c:pt>
                <c:pt idx="15">
                  <c:v>38.648</c:v>
                </c:pt>
                <c:pt idx="16">
                  <c:v>37.793</c:v>
                </c:pt>
                <c:pt idx="17">
                  <c:v>48.883</c:v>
                </c:pt>
                <c:pt idx="18">
                  <c:v>50.67</c:v>
                </c:pt>
                <c:pt idx="19">
                  <c:v>51.708</c:v>
                </c:pt>
                <c:pt idx="20">
                  <c:v>57.357</c:v>
                </c:pt>
              </c:numCache>
            </c:numRef>
          </c:val>
        </c:ser>
        <c:ser>
          <c:idx val="6"/>
          <c:order val="6"/>
          <c:tx>
            <c:strRef>
              <c:f>Blatt1!$B$67</c:f>
              <c:strCache>
                <c:ptCount val="1"/>
                <c:pt idx="0">
                  <c:v>Hydro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numRef>
              <c:f>Blatt1!$C$60:$W$60</c:f>
              <c:numCache>
                <c:formatCode>General</c:formatCode>
                <c:ptCount val="21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</c:numCache>
            </c:numRef>
          </c:cat>
          <c:val>
            <c:numRef>
              <c:f>Blatt1!$C$67:$W$67</c:f>
              <c:numCache>
                <c:formatCode>#,#00\ \ </c:formatCode>
                <c:ptCount val="21"/>
                <c:pt idx="0">
                  <c:v>25.146</c:v>
                </c:pt>
                <c:pt idx="1">
                  <c:v>27.026</c:v>
                </c:pt>
                <c:pt idx="2">
                  <c:v>24.254</c:v>
                </c:pt>
                <c:pt idx="3">
                  <c:v>23.539</c:v>
                </c:pt>
                <c:pt idx="4">
                  <c:v>24.181</c:v>
                </c:pt>
                <c:pt idx="5">
                  <c:v>24.661</c:v>
                </c:pt>
                <c:pt idx="6">
                  <c:v>29.399</c:v>
                </c:pt>
                <c:pt idx="7">
                  <c:v>27.761</c:v>
                </c:pt>
                <c:pt idx="8">
                  <c:v>28.401</c:v>
                </c:pt>
                <c:pt idx="9">
                  <c:v>22.898</c:v>
                </c:pt>
                <c:pt idx="10">
                  <c:v>26.46</c:v>
                </c:pt>
                <c:pt idx="11">
                  <c:v>26.418</c:v>
                </c:pt>
                <c:pt idx="12">
                  <c:v>26.769</c:v>
                </c:pt>
                <c:pt idx="13">
                  <c:v>28.084</c:v>
                </c:pt>
                <c:pt idx="14">
                  <c:v>26.469</c:v>
                </c:pt>
                <c:pt idx="15">
                  <c:v>24.682</c:v>
                </c:pt>
                <c:pt idx="16">
                  <c:v>27.353</c:v>
                </c:pt>
                <c:pt idx="17">
                  <c:v>23.511274</c:v>
                </c:pt>
                <c:pt idx="18">
                  <c:v>27.874</c:v>
                </c:pt>
                <c:pt idx="19">
                  <c:v>28.782</c:v>
                </c:pt>
                <c:pt idx="20">
                  <c:v>25.44410177</c:v>
                </c:pt>
              </c:numCache>
            </c:numRef>
          </c:val>
        </c:ser>
        <c:ser>
          <c:idx val="7"/>
          <c:order val="7"/>
          <c:tx>
            <c:strRef>
              <c:f>Blatt1!$B$68</c:f>
              <c:strCache>
                <c:ptCount val="1"/>
                <c:pt idx="0">
                  <c:v>PV, Biomass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numRef>
              <c:f>Blatt1!$C$60:$W$60</c:f>
              <c:numCache>
                <c:formatCode>General</c:formatCode>
                <c:ptCount val="21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</c:numCache>
            </c:numRef>
          </c:cat>
          <c:val>
            <c:numRef>
              <c:f>Blatt1!$C$68:$W$68</c:f>
              <c:numCache>
                <c:formatCode>#,#00\ \ </c:formatCode>
                <c:ptCount val="21"/>
                <c:pt idx="0">
                  <c:v>14.314</c:v>
                </c:pt>
                <c:pt idx="1">
                  <c:v>14.295</c:v>
                </c:pt>
                <c:pt idx="2">
                  <c:v>14.073</c:v>
                </c:pt>
                <c:pt idx="3">
                  <c:v>15.168</c:v>
                </c:pt>
                <c:pt idx="4">
                  <c:v>16.702</c:v>
                </c:pt>
                <c:pt idx="5">
                  <c:v>18.94</c:v>
                </c:pt>
                <c:pt idx="6">
                  <c:v>21.53300000000001</c:v>
                </c:pt>
                <c:pt idx="7">
                  <c:v>22.04949999999998</c:v>
                </c:pt>
                <c:pt idx="8">
                  <c:v>20.09699999999987</c:v>
                </c:pt>
                <c:pt idx="9">
                  <c:v>24.284</c:v>
                </c:pt>
                <c:pt idx="10">
                  <c:v>25.89100000000001</c:v>
                </c:pt>
                <c:pt idx="11">
                  <c:v>33.003</c:v>
                </c:pt>
                <c:pt idx="12">
                  <c:v>39.56050000000002</c:v>
                </c:pt>
                <c:pt idx="13">
                  <c:v>47.08200000000001</c:v>
                </c:pt>
                <c:pt idx="14">
                  <c:v>50.916</c:v>
                </c:pt>
                <c:pt idx="15">
                  <c:v>52.962</c:v>
                </c:pt>
                <c:pt idx="16">
                  <c:v>66.464</c:v>
                </c:pt>
                <c:pt idx="17">
                  <c:v>76.95</c:v>
                </c:pt>
                <c:pt idx="18">
                  <c:v>90.944</c:v>
                </c:pt>
                <c:pt idx="19">
                  <c:v>98.02799999999997</c:v>
                </c:pt>
                <c:pt idx="20">
                  <c:v>105.318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03668856"/>
        <c:axId val="-2103665848"/>
      </c:barChart>
      <c:catAx>
        <c:axId val="-2103668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03665848"/>
        <c:crosses val="autoZero"/>
        <c:auto val="1"/>
        <c:lblAlgn val="ctr"/>
        <c:lblOffset val="100"/>
        <c:noMultiLvlLbl val="0"/>
      </c:catAx>
      <c:valAx>
        <c:axId val="-21036658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/>
                  <a:t>Power (TWh)</a:t>
                </a:r>
              </a:p>
            </c:rich>
          </c:tx>
          <c:layout/>
          <c:overlay val="0"/>
        </c:title>
        <c:numFmt formatCode="#,#00\ \ " sourceLinked="1"/>
        <c:majorTickMark val="out"/>
        <c:minorTickMark val="none"/>
        <c:tickLblPos val="nextTo"/>
        <c:crossAx val="-21036688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Blatt1!$B$47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numRef>
              <c:f>Blatt1!$C$46:$W$46</c:f>
              <c:numCache>
                <c:formatCode>General</c:formatCode>
                <c:ptCount val="21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</c:numCache>
            </c:numRef>
          </c:cat>
          <c:val>
            <c:numRef>
              <c:f>Blatt1!$C$47:$W$47</c:f>
              <c:numCache>
                <c:formatCode>#,#00\ \ </c:formatCode>
                <c:ptCount val="21"/>
                <c:pt idx="0">
                  <c:v>33.7</c:v>
                </c:pt>
                <c:pt idx="1">
                  <c:v>33.6</c:v>
                </c:pt>
                <c:pt idx="2">
                  <c:v>33.3</c:v>
                </c:pt>
                <c:pt idx="3">
                  <c:v>33.4</c:v>
                </c:pt>
                <c:pt idx="4">
                  <c:v>33.0</c:v>
                </c:pt>
                <c:pt idx="5">
                  <c:v>32.2</c:v>
                </c:pt>
                <c:pt idx="6">
                  <c:v>32.3</c:v>
                </c:pt>
                <c:pt idx="7">
                  <c:v>31.1</c:v>
                </c:pt>
                <c:pt idx="8">
                  <c:v>30.1</c:v>
                </c:pt>
                <c:pt idx="9">
                  <c:v>30.45128</c:v>
                </c:pt>
                <c:pt idx="10">
                  <c:v>32.33598</c:v>
                </c:pt>
                <c:pt idx="11">
                  <c:v>29.40337</c:v>
                </c:pt>
                <c:pt idx="12">
                  <c:v>28.6795</c:v>
                </c:pt>
                <c:pt idx="13">
                  <c:v>29.25913</c:v>
                </c:pt>
                <c:pt idx="14">
                  <c:v>29.64838</c:v>
                </c:pt>
                <c:pt idx="15">
                  <c:v>29.03108</c:v>
                </c:pt>
                <c:pt idx="16">
                  <c:v>30.15992</c:v>
                </c:pt>
                <c:pt idx="17">
                  <c:v>30.19496</c:v>
                </c:pt>
                <c:pt idx="18">
                  <c:v>29.808</c:v>
                </c:pt>
                <c:pt idx="19">
                  <c:v>29.1796</c:v>
                </c:pt>
                <c:pt idx="20">
                  <c:v>34.3777</c:v>
                </c:pt>
              </c:numCache>
            </c:numRef>
          </c:val>
        </c:ser>
        <c:ser>
          <c:idx val="1"/>
          <c:order val="1"/>
          <c:tx>
            <c:strRef>
              <c:f>Blatt1!$B$48</c:f>
              <c:strCache>
                <c:ptCount val="1"/>
                <c:pt idx="0">
                  <c:v>Lignite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cat>
            <c:numRef>
              <c:f>Blatt1!$C$46:$W$46</c:f>
              <c:numCache>
                <c:formatCode>General</c:formatCode>
                <c:ptCount val="21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</c:numCache>
            </c:numRef>
          </c:cat>
          <c:val>
            <c:numRef>
              <c:f>Blatt1!$C$48:$W$48</c:f>
              <c:numCache>
                <c:formatCode>#,#00\ \ </c:formatCode>
                <c:ptCount val="21"/>
                <c:pt idx="0">
                  <c:v>24.3</c:v>
                </c:pt>
                <c:pt idx="1">
                  <c:v>24.0</c:v>
                </c:pt>
                <c:pt idx="2">
                  <c:v>22.2</c:v>
                </c:pt>
                <c:pt idx="3">
                  <c:v>21.2</c:v>
                </c:pt>
                <c:pt idx="4">
                  <c:v>20.7</c:v>
                </c:pt>
                <c:pt idx="5">
                  <c:v>20.3</c:v>
                </c:pt>
                <c:pt idx="6">
                  <c:v>21.8</c:v>
                </c:pt>
                <c:pt idx="7">
                  <c:v>22.0</c:v>
                </c:pt>
                <c:pt idx="8">
                  <c:v>21.6</c:v>
                </c:pt>
                <c:pt idx="9">
                  <c:v>22.23306</c:v>
                </c:pt>
                <c:pt idx="10">
                  <c:v>22.12761</c:v>
                </c:pt>
                <c:pt idx="11">
                  <c:v>21.95914</c:v>
                </c:pt>
                <c:pt idx="12">
                  <c:v>21.81904</c:v>
                </c:pt>
                <c:pt idx="13">
                  <c:v>22.51392</c:v>
                </c:pt>
                <c:pt idx="14">
                  <c:v>22.36076</c:v>
                </c:pt>
                <c:pt idx="15">
                  <c:v>22.44163</c:v>
                </c:pt>
                <c:pt idx="16">
                  <c:v>22.67732</c:v>
                </c:pt>
                <c:pt idx="17">
                  <c:v>24.87974</c:v>
                </c:pt>
                <c:pt idx="18">
                  <c:v>24.229</c:v>
                </c:pt>
                <c:pt idx="19">
                  <c:v>23.1071</c:v>
                </c:pt>
                <c:pt idx="20">
                  <c:v>23.3193</c:v>
                </c:pt>
              </c:numCache>
            </c:numRef>
          </c:val>
        </c:ser>
        <c:ser>
          <c:idx val="2"/>
          <c:order val="2"/>
          <c:tx>
            <c:strRef>
              <c:f>Blatt1!$B$49</c:f>
              <c:strCache>
                <c:ptCount val="1"/>
                <c:pt idx="0">
                  <c:v>Oil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numRef>
              <c:f>Blatt1!$C$46:$W$46</c:f>
              <c:numCache>
                <c:formatCode>General</c:formatCode>
                <c:ptCount val="21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</c:numCache>
            </c:numRef>
          </c:cat>
          <c:val>
            <c:numRef>
              <c:f>Blatt1!$C$49:$W$49</c:f>
              <c:numCache>
                <c:formatCode>#,#00\ \ </c:formatCode>
                <c:ptCount val="21"/>
                <c:pt idx="0">
                  <c:v>9.8</c:v>
                </c:pt>
                <c:pt idx="1">
                  <c:v>9.8</c:v>
                </c:pt>
                <c:pt idx="2">
                  <c:v>9.2</c:v>
                </c:pt>
                <c:pt idx="3">
                  <c:v>8.8</c:v>
                </c:pt>
                <c:pt idx="4">
                  <c:v>8.7</c:v>
                </c:pt>
                <c:pt idx="5">
                  <c:v>8.1</c:v>
                </c:pt>
                <c:pt idx="6">
                  <c:v>7.5</c:v>
                </c:pt>
                <c:pt idx="7">
                  <c:v>7.5</c:v>
                </c:pt>
                <c:pt idx="8">
                  <c:v>5.3</c:v>
                </c:pt>
                <c:pt idx="9">
                  <c:v>5.05634</c:v>
                </c:pt>
                <c:pt idx="10">
                  <c:v>5.63549</c:v>
                </c:pt>
                <c:pt idx="11">
                  <c:v>5.45674</c:v>
                </c:pt>
                <c:pt idx="12">
                  <c:v>5.49101</c:v>
                </c:pt>
                <c:pt idx="13">
                  <c:v>5.448</c:v>
                </c:pt>
                <c:pt idx="14">
                  <c:v>5.350949999999999</c:v>
                </c:pt>
                <c:pt idx="15">
                  <c:v>5.154299999999999</c:v>
                </c:pt>
                <c:pt idx="16">
                  <c:v>5.8567</c:v>
                </c:pt>
                <c:pt idx="17">
                  <c:v>6.3942</c:v>
                </c:pt>
                <c:pt idx="18">
                  <c:v>4.189</c:v>
                </c:pt>
                <c:pt idx="19">
                  <c:v>2.905899999999999</c:v>
                </c:pt>
                <c:pt idx="20">
                  <c:v>2.8743</c:v>
                </c:pt>
              </c:numCache>
            </c:numRef>
          </c:val>
        </c:ser>
        <c:ser>
          <c:idx val="3"/>
          <c:order val="3"/>
          <c:tx>
            <c:strRef>
              <c:f>Blatt1!$B$50</c:f>
              <c:strCache>
                <c:ptCount val="1"/>
                <c:pt idx="0">
                  <c:v>Gas</c:v>
                </c:pt>
              </c:strCache>
            </c:strRef>
          </c:tx>
          <c:invertIfNegative val="0"/>
          <c:cat>
            <c:numRef>
              <c:f>Blatt1!$C$46:$W$46</c:f>
              <c:numCache>
                <c:formatCode>General</c:formatCode>
                <c:ptCount val="21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</c:numCache>
            </c:numRef>
          </c:cat>
          <c:val>
            <c:numRef>
              <c:f>Blatt1!$C$50:$W$50</c:f>
              <c:numCache>
                <c:formatCode>#,#00\ \ </c:formatCode>
                <c:ptCount val="21"/>
                <c:pt idx="0">
                  <c:v>19.3</c:v>
                </c:pt>
                <c:pt idx="1">
                  <c:v>20.5</c:v>
                </c:pt>
                <c:pt idx="2">
                  <c:v>21.3</c:v>
                </c:pt>
                <c:pt idx="3">
                  <c:v>21.6</c:v>
                </c:pt>
                <c:pt idx="4">
                  <c:v>21.3</c:v>
                </c:pt>
                <c:pt idx="5">
                  <c:v>22.0</c:v>
                </c:pt>
                <c:pt idx="6">
                  <c:v>22.3</c:v>
                </c:pt>
                <c:pt idx="7">
                  <c:v>22.6</c:v>
                </c:pt>
                <c:pt idx="8">
                  <c:v>20.3</c:v>
                </c:pt>
                <c:pt idx="9">
                  <c:v>19.53434</c:v>
                </c:pt>
                <c:pt idx="10">
                  <c:v>19.38401</c:v>
                </c:pt>
                <c:pt idx="11">
                  <c:v>20.6224</c:v>
                </c:pt>
                <c:pt idx="12">
                  <c:v>21.20213</c:v>
                </c:pt>
                <c:pt idx="13">
                  <c:v>21.30283</c:v>
                </c:pt>
                <c:pt idx="14">
                  <c:v>22.75564</c:v>
                </c:pt>
                <c:pt idx="15">
                  <c:v>23.14661</c:v>
                </c:pt>
                <c:pt idx="16">
                  <c:v>23.75783</c:v>
                </c:pt>
                <c:pt idx="17">
                  <c:v>23.85019</c:v>
                </c:pt>
                <c:pt idx="18">
                  <c:v>26.375</c:v>
                </c:pt>
                <c:pt idx="19">
                  <c:v>26.726</c:v>
                </c:pt>
                <c:pt idx="20">
                  <c:v>26.8948</c:v>
                </c:pt>
              </c:numCache>
            </c:numRef>
          </c:val>
        </c:ser>
        <c:ser>
          <c:idx val="4"/>
          <c:order val="4"/>
          <c:tx>
            <c:strRef>
              <c:f>Blatt1!$B$51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Blatt1!$C$46:$W$46</c:f>
              <c:numCache>
                <c:formatCode>General</c:formatCode>
                <c:ptCount val="21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</c:numCache>
            </c:numRef>
          </c:cat>
          <c:val>
            <c:numRef>
              <c:f>Blatt1!$C$51:$W$51</c:f>
              <c:numCache>
                <c:formatCode>#,#00\ \ </c:formatCode>
                <c:ptCount val="21"/>
                <c:pt idx="0">
                  <c:v>23.9</c:v>
                </c:pt>
                <c:pt idx="1">
                  <c:v>24.0</c:v>
                </c:pt>
                <c:pt idx="2">
                  <c:v>24.1</c:v>
                </c:pt>
                <c:pt idx="3">
                  <c:v>23.5</c:v>
                </c:pt>
                <c:pt idx="4">
                  <c:v>23.5</c:v>
                </c:pt>
                <c:pt idx="5">
                  <c:v>23.5</c:v>
                </c:pt>
                <c:pt idx="6">
                  <c:v>23.6</c:v>
                </c:pt>
                <c:pt idx="7">
                  <c:v>23.6</c:v>
                </c:pt>
                <c:pt idx="8">
                  <c:v>23.6</c:v>
                </c:pt>
                <c:pt idx="9">
                  <c:v>22.1012</c:v>
                </c:pt>
                <c:pt idx="10">
                  <c:v>21.4585</c:v>
                </c:pt>
                <c:pt idx="11">
                  <c:v>21.3922</c:v>
                </c:pt>
                <c:pt idx="12">
                  <c:v>21.2142</c:v>
                </c:pt>
                <c:pt idx="13">
                  <c:v>21.3202</c:v>
                </c:pt>
                <c:pt idx="14">
                  <c:v>21.5872</c:v>
                </c:pt>
                <c:pt idx="15">
                  <c:v>21.5072</c:v>
                </c:pt>
                <c:pt idx="16">
                  <c:v>21.5072</c:v>
                </c:pt>
                <c:pt idx="17">
                  <c:v>12.696</c:v>
                </c:pt>
                <c:pt idx="18">
                  <c:v>12.696</c:v>
                </c:pt>
                <c:pt idx="19">
                  <c:v>12.696</c:v>
                </c:pt>
                <c:pt idx="20">
                  <c:v>12.696</c:v>
                </c:pt>
              </c:numCache>
            </c:numRef>
          </c:val>
        </c:ser>
        <c:ser>
          <c:idx val="5"/>
          <c:order val="5"/>
          <c:tx>
            <c:strRef>
              <c:f>Blatt1!$B$52</c:f>
              <c:strCache>
                <c:ptCount val="1"/>
                <c:pt idx="0">
                  <c:v>Hydro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numRef>
              <c:f>Blatt1!$C$46:$W$46</c:f>
              <c:numCache>
                <c:formatCode>General</c:formatCode>
                <c:ptCount val="21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</c:numCache>
            </c:numRef>
          </c:cat>
          <c:val>
            <c:numRef>
              <c:f>Blatt1!$C$52:$W$52</c:f>
              <c:numCache>
                <c:formatCode>#,#00\ \ </c:formatCode>
                <c:ptCount val="21"/>
                <c:pt idx="0">
                  <c:v>8.9</c:v>
                </c:pt>
                <c:pt idx="1">
                  <c:v>8.9</c:v>
                </c:pt>
                <c:pt idx="2">
                  <c:v>9.0</c:v>
                </c:pt>
                <c:pt idx="3">
                  <c:v>8.9</c:v>
                </c:pt>
                <c:pt idx="4">
                  <c:v>8.9</c:v>
                </c:pt>
                <c:pt idx="5">
                  <c:v>8.9</c:v>
                </c:pt>
                <c:pt idx="6">
                  <c:v>9.0</c:v>
                </c:pt>
                <c:pt idx="7">
                  <c:v>8.9</c:v>
                </c:pt>
                <c:pt idx="8">
                  <c:v>8.9</c:v>
                </c:pt>
                <c:pt idx="9">
                  <c:v>9.030520000000001</c:v>
                </c:pt>
                <c:pt idx="10">
                  <c:v>9.794930000000001</c:v>
                </c:pt>
                <c:pt idx="11">
                  <c:v>10.21153</c:v>
                </c:pt>
                <c:pt idx="12">
                  <c:v>10.14028</c:v>
                </c:pt>
                <c:pt idx="13">
                  <c:v>10.12804</c:v>
                </c:pt>
                <c:pt idx="14">
                  <c:v>10.05901</c:v>
                </c:pt>
                <c:pt idx="15">
                  <c:v>10.3484</c:v>
                </c:pt>
                <c:pt idx="16">
                  <c:v>10.44658</c:v>
                </c:pt>
                <c:pt idx="17">
                  <c:v>10.55384</c:v>
                </c:pt>
                <c:pt idx="18">
                  <c:v>10.356</c:v>
                </c:pt>
                <c:pt idx="19">
                  <c:v>10.314</c:v>
                </c:pt>
                <c:pt idx="20">
                  <c:v>10.3195</c:v>
                </c:pt>
              </c:numCache>
            </c:numRef>
          </c:val>
        </c:ser>
        <c:ser>
          <c:idx val="6"/>
          <c:order val="6"/>
          <c:tx>
            <c:strRef>
              <c:f>Blatt1!$B$53</c:f>
              <c:strCache>
                <c:ptCount val="1"/>
                <c:pt idx="0">
                  <c:v>Wind</c:v>
                </c:pt>
              </c:strCache>
            </c:strRef>
          </c:tx>
          <c:invertIfNegative val="0"/>
          <c:cat>
            <c:numRef>
              <c:f>Blatt1!$C$46:$W$46</c:f>
              <c:numCache>
                <c:formatCode>General</c:formatCode>
                <c:ptCount val="21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</c:numCache>
            </c:numRef>
          </c:cat>
          <c:val>
            <c:numRef>
              <c:f>Blatt1!$C$53:$W$53</c:f>
              <c:numCache>
                <c:formatCode>#,#00\ \ </c:formatCode>
                <c:ptCount val="21"/>
                <c:pt idx="0">
                  <c:v>0.643</c:v>
                </c:pt>
                <c:pt idx="1">
                  <c:v>1.137</c:v>
                </c:pt>
                <c:pt idx="2">
                  <c:v>1.546</c:v>
                </c:pt>
                <c:pt idx="3">
                  <c:v>2.082</c:v>
                </c:pt>
                <c:pt idx="4">
                  <c:v>2.875</c:v>
                </c:pt>
                <c:pt idx="5">
                  <c:v>4.445</c:v>
                </c:pt>
                <c:pt idx="6">
                  <c:v>6.095</c:v>
                </c:pt>
                <c:pt idx="7">
                  <c:v>8.754</c:v>
                </c:pt>
                <c:pt idx="8">
                  <c:v>12.001</c:v>
                </c:pt>
                <c:pt idx="9">
                  <c:v>14.609</c:v>
                </c:pt>
                <c:pt idx="10">
                  <c:v>16.629</c:v>
                </c:pt>
                <c:pt idx="11">
                  <c:v>18.428</c:v>
                </c:pt>
                <c:pt idx="12">
                  <c:v>20.62186</c:v>
                </c:pt>
                <c:pt idx="13">
                  <c:v>22.247</c:v>
                </c:pt>
                <c:pt idx="14">
                  <c:v>23.897</c:v>
                </c:pt>
                <c:pt idx="15">
                  <c:v>25.777</c:v>
                </c:pt>
                <c:pt idx="16">
                  <c:v>27.173</c:v>
                </c:pt>
                <c:pt idx="17">
                  <c:v>29.045</c:v>
                </c:pt>
                <c:pt idx="18">
                  <c:v>31.264</c:v>
                </c:pt>
                <c:pt idx="19">
                  <c:v>34.271</c:v>
                </c:pt>
                <c:pt idx="20">
                  <c:v>39.193</c:v>
                </c:pt>
              </c:numCache>
            </c:numRef>
          </c:val>
        </c:ser>
        <c:ser>
          <c:idx val="7"/>
          <c:order val="7"/>
          <c:tx>
            <c:strRef>
              <c:f>Blatt1!$B$54</c:f>
              <c:strCache>
                <c:ptCount val="1"/>
                <c:pt idx="0">
                  <c:v>PV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numRef>
              <c:f>Blatt1!$C$46:$W$46</c:f>
              <c:numCache>
                <c:formatCode>General</c:formatCode>
                <c:ptCount val="21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</c:numCache>
            </c:numRef>
          </c:cat>
          <c:val>
            <c:numRef>
              <c:f>Blatt1!$C$54:$W$54</c:f>
              <c:numCache>
                <c:formatCode>0,000\ \ </c:formatCode>
                <c:ptCount val="21"/>
                <c:pt idx="0">
                  <c:v>0.006</c:v>
                </c:pt>
                <c:pt idx="1">
                  <c:v>0.008</c:v>
                </c:pt>
                <c:pt idx="2">
                  <c:v>0.011</c:v>
                </c:pt>
                <c:pt idx="3">
                  <c:v>0.018</c:v>
                </c:pt>
                <c:pt idx="4">
                  <c:v>0.023</c:v>
                </c:pt>
                <c:pt idx="5">
                  <c:v>0.032</c:v>
                </c:pt>
                <c:pt idx="6">
                  <c:v>0.076</c:v>
                </c:pt>
                <c:pt idx="7">
                  <c:v>0.186</c:v>
                </c:pt>
                <c:pt idx="8">
                  <c:v>0.296</c:v>
                </c:pt>
                <c:pt idx="9">
                  <c:v>0.435</c:v>
                </c:pt>
                <c:pt idx="10" formatCode="#,#00\ \ ">
                  <c:v>1.105</c:v>
                </c:pt>
                <c:pt idx="11" formatCode="#,#00\ \ ">
                  <c:v>2.056</c:v>
                </c:pt>
                <c:pt idx="12" formatCode="#,#00\ \ ">
                  <c:v>2.899</c:v>
                </c:pt>
                <c:pt idx="13" formatCode="#,#00\ \ ">
                  <c:v>4.17</c:v>
                </c:pt>
                <c:pt idx="14" formatCode="#,#00\ \ ">
                  <c:v>6.119999999999999</c:v>
                </c:pt>
                <c:pt idx="15" formatCode="#,#00\ \ ">
                  <c:v>9.914</c:v>
                </c:pt>
                <c:pt idx="16" formatCode="#,#00\ \ ">
                  <c:v>17.944</c:v>
                </c:pt>
                <c:pt idx="17" formatCode="#,#00\ \ ">
                  <c:v>25.429</c:v>
                </c:pt>
                <c:pt idx="18" formatCode="#,#00\ \ ">
                  <c:v>33.033</c:v>
                </c:pt>
                <c:pt idx="19" formatCode="#,#00\ \ ">
                  <c:v>36.337</c:v>
                </c:pt>
                <c:pt idx="20" formatCode="#,#00\ \ ">
                  <c:v>38.236</c:v>
                </c:pt>
              </c:numCache>
            </c:numRef>
          </c:val>
        </c:ser>
        <c:ser>
          <c:idx val="8"/>
          <c:order val="8"/>
          <c:tx>
            <c:strRef>
              <c:f>Blatt1!$B$55</c:f>
              <c:strCache>
                <c:ptCount val="1"/>
                <c:pt idx="0">
                  <c:v>Biomass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numRef>
              <c:f>Blatt1!$C$46:$W$46</c:f>
              <c:numCache>
                <c:formatCode>General</c:formatCode>
                <c:ptCount val="21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</c:numCache>
            </c:numRef>
          </c:cat>
          <c:val>
            <c:numRef>
              <c:f>Blatt1!$C$55:$W$55</c:f>
              <c:numCache>
                <c:formatCode>#,#00\ \ </c:formatCode>
                <c:ptCount val="21"/>
                <c:pt idx="0">
                  <c:v>0.208</c:v>
                </c:pt>
                <c:pt idx="1">
                  <c:v>0.227</c:v>
                </c:pt>
                <c:pt idx="2">
                  <c:v>0.261</c:v>
                </c:pt>
                <c:pt idx="3">
                  <c:v>0.301</c:v>
                </c:pt>
                <c:pt idx="4">
                  <c:v>0.461</c:v>
                </c:pt>
                <c:pt idx="5">
                  <c:v>0.548</c:v>
                </c:pt>
                <c:pt idx="6">
                  <c:v>0.703</c:v>
                </c:pt>
                <c:pt idx="7">
                  <c:v>0.827</c:v>
                </c:pt>
                <c:pt idx="8">
                  <c:v>1.03</c:v>
                </c:pt>
                <c:pt idx="9">
                  <c:v>1.428</c:v>
                </c:pt>
                <c:pt idx="10">
                  <c:v>1.687</c:v>
                </c:pt>
                <c:pt idx="11">
                  <c:v>2.351999999999999</c:v>
                </c:pt>
                <c:pt idx="12">
                  <c:v>3.01</c:v>
                </c:pt>
                <c:pt idx="13">
                  <c:v>3.495</c:v>
                </c:pt>
                <c:pt idx="14">
                  <c:v>3.917</c:v>
                </c:pt>
                <c:pt idx="15">
                  <c:v>4.558</c:v>
                </c:pt>
                <c:pt idx="16">
                  <c:v>5.086</c:v>
                </c:pt>
                <c:pt idx="17">
                  <c:v>5.771</c:v>
                </c:pt>
                <c:pt idx="18">
                  <c:v>6.179</c:v>
                </c:pt>
                <c:pt idx="19">
                  <c:v>6.516999999999999</c:v>
                </c:pt>
                <c:pt idx="20">
                  <c:v>6.866999999999999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03592536"/>
        <c:axId val="-2103589624"/>
      </c:barChart>
      <c:catAx>
        <c:axId val="-2103592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03589624"/>
        <c:crosses val="autoZero"/>
        <c:auto val="1"/>
        <c:lblAlgn val="ctr"/>
        <c:lblOffset val="100"/>
        <c:noMultiLvlLbl val="0"/>
      </c:catAx>
      <c:valAx>
        <c:axId val="-21035896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/>
                  <a:t>Power</a:t>
                </a:r>
                <a:r>
                  <a:rPr lang="de-DE" baseline="0"/>
                  <a:t> capacity (GW)</a:t>
                </a:r>
                <a:endParaRPr lang="de-DE"/>
              </a:p>
            </c:rich>
          </c:tx>
          <c:layout/>
          <c:overlay val="0"/>
        </c:title>
        <c:numFmt formatCode="#,#00\ \ " sourceLinked="1"/>
        <c:majorTickMark val="out"/>
        <c:minorTickMark val="none"/>
        <c:tickLblPos val="nextTo"/>
        <c:crossAx val="-21035925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349417012645768"/>
          <c:y val="0.05572256955204"/>
          <c:w val="0.839174345909085"/>
          <c:h val="0.816262506630653"/>
        </c:manualLayout>
      </c:layout>
      <c:pie3DChart>
        <c:varyColors val="1"/>
        <c:ser>
          <c:idx val="0"/>
          <c:order val="0"/>
          <c:explosion val="9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chemeClr val="accent6">
                  <a:lumMod val="50000"/>
                </a:schemeClr>
              </a:solidFill>
            </c:spPr>
          </c:dPt>
          <c:dPt>
            <c:idx val="2"/>
            <c:bubble3D val="0"/>
            <c:spPr>
              <a:solidFill>
                <a:schemeClr val="tx1"/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dPt>
            <c:idx val="4"/>
            <c:bubble3D val="0"/>
          </c:dPt>
          <c:dPt>
            <c:idx val="6"/>
            <c:bubble3D val="0"/>
            <c:spPr>
              <a:solidFill>
                <a:srgbClr val="008000"/>
              </a:solidFill>
            </c:spPr>
          </c:dPt>
          <c:dPt>
            <c:idx val="7"/>
            <c:bubble3D val="0"/>
            <c:spPr>
              <a:solidFill>
                <a:srgbClr val="3366FF"/>
              </a:solidFill>
            </c:spPr>
          </c:dPt>
          <c:dLbls>
            <c:dLbl>
              <c:idx val="0"/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 lang="de-D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de-D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Blatt1!$K$66:$K$73</c:f>
              <c:strCache>
                <c:ptCount val="8"/>
                <c:pt idx="0">
                  <c:v>Kernenergie</c:v>
                </c:pt>
                <c:pt idx="1">
                  <c:v>Braunkohle</c:v>
                </c:pt>
                <c:pt idx="2">
                  <c:v>Steinkohle</c:v>
                </c:pt>
                <c:pt idx="3">
                  <c:v>Gas</c:v>
                </c:pt>
                <c:pt idx="4">
                  <c:v>Wind</c:v>
                </c:pt>
                <c:pt idx="5">
                  <c:v>Solar</c:v>
                </c:pt>
                <c:pt idx="6">
                  <c:v>Biomasse</c:v>
                </c:pt>
                <c:pt idx="7">
                  <c:v>Wasser</c:v>
                </c:pt>
              </c:strCache>
            </c:strRef>
          </c:cat>
          <c:val>
            <c:numRef>
              <c:f>Blatt1!$L$66:$L$73</c:f>
              <c:numCache>
                <c:formatCode>General</c:formatCode>
                <c:ptCount val="8"/>
                <c:pt idx="0">
                  <c:v>88.0</c:v>
                </c:pt>
                <c:pt idx="1">
                  <c:v>140.0</c:v>
                </c:pt>
                <c:pt idx="2">
                  <c:v>104.0</c:v>
                </c:pt>
                <c:pt idx="3">
                  <c:v>30.0</c:v>
                </c:pt>
                <c:pt idx="4">
                  <c:v>85.0</c:v>
                </c:pt>
                <c:pt idx="5">
                  <c:v>37.0</c:v>
                </c:pt>
                <c:pt idx="6">
                  <c:v>57.0</c:v>
                </c:pt>
                <c:pt idx="7">
                  <c:v>20.0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/>
      </a:pPr>
      <a:endParaRPr lang="de-DE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Blatt1!$B$35</c:f>
              <c:strCache>
                <c:ptCount val="1"/>
                <c:pt idx="0">
                  <c:v>Oil</c:v>
                </c:pt>
              </c:strCache>
            </c:strRef>
          </c:tx>
          <c:invertIfNegative val="0"/>
          <c:cat>
            <c:numRef>
              <c:f>Blatt1!$C$34:$W$34</c:f>
              <c:numCache>
                <c:formatCode>General</c:formatCode>
                <c:ptCount val="21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</c:numCache>
            </c:numRef>
          </c:cat>
          <c:val>
            <c:numRef>
              <c:f>Blatt1!$C$35:$W$35</c:f>
              <c:numCache>
                <c:formatCode>#.##0\ \ \ </c:formatCode>
                <c:ptCount val="21"/>
                <c:pt idx="0">
                  <c:v>5680.955</c:v>
                </c:pt>
                <c:pt idx="1">
                  <c:v>5688.926</c:v>
                </c:pt>
                <c:pt idx="2">
                  <c:v>5808.301</c:v>
                </c:pt>
                <c:pt idx="3">
                  <c:v>5753.114</c:v>
                </c:pt>
                <c:pt idx="4">
                  <c:v>5775.167</c:v>
                </c:pt>
                <c:pt idx="5">
                  <c:v>5598.538</c:v>
                </c:pt>
                <c:pt idx="6">
                  <c:v>5498.566</c:v>
                </c:pt>
                <c:pt idx="7">
                  <c:v>5577.002</c:v>
                </c:pt>
                <c:pt idx="8">
                  <c:v>5381.236</c:v>
                </c:pt>
                <c:pt idx="9">
                  <c:v>5286.309</c:v>
                </c:pt>
                <c:pt idx="10">
                  <c:v>5214.091</c:v>
                </c:pt>
                <c:pt idx="11">
                  <c:v>5165.79</c:v>
                </c:pt>
                <c:pt idx="12">
                  <c:v>5120.726</c:v>
                </c:pt>
                <c:pt idx="13">
                  <c:v>4625.915</c:v>
                </c:pt>
                <c:pt idx="14">
                  <c:v>4903.52</c:v>
                </c:pt>
                <c:pt idx="15">
                  <c:v>4635.296</c:v>
                </c:pt>
                <c:pt idx="16">
                  <c:v>4683.57</c:v>
                </c:pt>
                <c:pt idx="17">
                  <c:v>4524.525</c:v>
                </c:pt>
                <c:pt idx="18">
                  <c:v>4526.545</c:v>
                </c:pt>
                <c:pt idx="19">
                  <c:v>4627.899</c:v>
                </c:pt>
                <c:pt idx="20">
                  <c:v>4515.98</c:v>
                </c:pt>
              </c:numCache>
            </c:numRef>
          </c:val>
        </c:ser>
        <c:ser>
          <c:idx val="1"/>
          <c:order val="1"/>
          <c:tx>
            <c:strRef>
              <c:f>Blatt1!$B$36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numRef>
              <c:f>Blatt1!$C$34:$W$34</c:f>
              <c:numCache>
                <c:formatCode>General</c:formatCode>
                <c:ptCount val="21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</c:numCache>
            </c:numRef>
          </c:cat>
          <c:val>
            <c:numRef>
              <c:f>Blatt1!$C$36:$W$36</c:f>
              <c:numCache>
                <c:formatCode>#.##0\ \ \ </c:formatCode>
                <c:ptCount val="21"/>
                <c:pt idx="0">
                  <c:v>2139.903</c:v>
                </c:pt>
                <c:pt idx="1">
                  <c:v>2059.642</c:v>
                </c:pt>
                <c:pt idx="2">
                  <c:v>2089.918</c:v>
                </c:pt>
                <c:pt idx="3">
                  <c:v>2065.033</c:v>
                </c:pt>
                <c:pt idx="4">
                  <c:v>2058.964</c:v>
                </c:pt>
                <c:pt idx="5">
                  <c:v>1967.251</c:v>
                </c:pt>
                <c:pt idx="6">
                  <c:v>2021.36</c:v>
                </c:pt>
                <c:pt idx="7">
                  <c:v>1948.646</c:v>
                </c:pt>
                <c:pt idx="8">
                  <c:v>1926.713</c:v>
                </c:pt>
                <c:pt idx="9">
                  <c:v>2009.711</c:v>
                </c:pt>
                <c:pt idx="10">
                  <c:v>1909.160717</c:v>
                </c:pt>
                <c:pt idx="11">
                  <c:v>1807.571294</c:v>
                </c:pt>
                <c:pt idx="12">
                  <c:v>1964.2784</c:v>
                </c:pt>
                <c:pt idx="13">
                  <c:v>2017.054498</c:v>
                </c:pt>
                <c:pt idx="14">
                  <c:v>1800.164433</c:v>
                </c:pt>
                <c:pt idx="15">
                  <c:v>1496.346836</c:v>
                </c:pt>
                <c:pt idx="16">
                  <c:v>1714.44</c:v>
                </c:pt>
                <c:pt idx="17">
                  <c:v>1714.525</c:v>
                </c:pt>
                <c:pt idx="18">
                  <c:v>1725.32</c:v>
                </c:pt>
                <c:pt idx="19">
                  <c:v>1839.516</c:v>
                </c:pt>
                <c:pt idx="20">
                  <c:v>1724.215</c:v>
                </c:pt>
              </c:numCache>
            </c:numRef>
          </c:val>
        </c:ser>
        <c:ser>
          <c:idx val="2"/>
          <c:order val="2"/>
          <c:tx>
            <c:strRef>
              <c:f>Blatt1!$B$37</c:f>
              <c:strCache>
                <c:ptCount val="1"/>
                <c:pt idx="0">
                  <c:v>Lignite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cat>
            <c:numRef>
              <c:f>Blatt1!$C$34:$W$34</c:f>
              <c:numCache>
                <c:formatCode>General</c:formatCode>
                <c:ptCount val="21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</c:numCache>
            </c:numRef>
          </c:cat>
          <c:val>
            <c:numRef>
              <c:f>Blatt1!$C$37:$W$37</c:f>
              <c:numCache>
                <c:formatCode>#.##0\ \ \ </c:formatCode>
                <c:ptCount val="21"/>
                <c:pt idx="0">
                  <c:v>1861.239</c:v>
                </c:pt>
                <c:pt idx="1">
                  <c:v>1734.456</c:v>
                </c:pt>
                <c:pt idx="2">
                  <c:v>1687.845</c:v>
                </c:pt>
                <c:pt idx="3">
                  <c:v>1595.429</c:v>
                </c:pt>
                <c:pt idx="4">
                  <c:v>1514.005</c:v>
                </c:pt>
                <c:pt idx="5">
                  <c:v>1472.776</c:v>
                </c:pt>
                <c:pt idx="6">
                  <c:v>1550.118</c:v>
                </c:pt>
                <c:pt idx="7">
                  <c:v>1633.04</c:v>
                </c:pt>
                <c:pt idx="8">
                  <c:v>1662.939</c:v>
                </c:pt>
                <c:pt idx="9">
                  <c:v>1639.237</c:v>
                </c:pt>
                <c:pt idx="10">
                  <c:v>1647.9432184</c:v>
                </c:pt>
                <c:pt idx="11">
                  <c:v>1595.747418</c:v>
                </c:pt>
                <c:pt idx="12">
                  <c:v>1575.575173</c:v>
                </c:pt>
                <c:pt idx="13">
                  <c:v>1612.777709</c:v>
                </c:pt>
                <c:pt idx="14">
                  <c:v>1554.345199</c:v>
                </c:pt>
                <c:pt idx="15">
                  <c:v>1507.105935</c:v>
                </c:pt>
                <c:pt idx="16">
                  <c:v>1511.78</c:v>
                </c:pt>
                <c:pt idx="17">
                  <c:v>1564.323</c:v>
                </c:pt>
                <c:pt idx="18">
                  <c:v>1644.547</c:v>
                </c:pt>
                <c:pt idx="19">
                  <c:v>1628.719</c:v>
                </c:pt>
                <c:pt idx="20">
                  <c:v>1573.641</c:v>
                </c:pt>
              </c:numCache>
            </c:numRef>
          </c:val>
        </c:ser>
        <c:ser>
          <c:idx val="3"/>
          <c:order val="3"/>
          <c:tx>
            <c:strRef>
              <c:f>Blatt1!$B$38</c:f>
              <c:strCache>
                <c:ptCount val="1"/>
                <c:pt idx="0">
                  <c:v>Gas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</c:spPr>
          <c:invertIfNegative val="0"/>
          <c:cat>
            <c:numRef>
              <c:f>Blatt1!$C$34:$W$34</c:f>
              <c:numCache>
                <c:formatCode>General</c:formatCode>
                <c:ptCount val="21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</c:numCache>
            </c:numRef>
          </c:cat>
          <c:val>
            <c:numRef>
              <c:f>Blatt1!$C$38:$W$38</c:f>
              <c:numCache>
                <c:formatCode>#.##0\ \ \ </c:formatCode>
                <c:ptCount val="21"/>
                <c:pt idx="0">
                  <c:v>2566.538</c:v>
                </c:pt>
                <c:pt idx="1">
                  <c:v>2798.545</c:v>
                </c:pt>
                <c:pt idx="2">
                  <c:v>3131.676</c:v>
                </c:pt>
                <c:pt idx="3">
                  <c:v>2991.721</c:v>
                </c:pt>
                <c:pt idx="4">
                  <c:v>3019.141</c:v>
                </c:pt>
                <c:pt idx="5">
                  <c:v>3010.287</c:v>
                </c:pt>
                <c:pt idx="6">
                  <c:v>2985.285</c:v>
                </c:pt>
                <c:pt idx="7">
                  <c:v>3148.135</c:v>
                </c:pt>
                <c:pt idx="8">
                  <c:v>3143.26</c:v>
                </c:pt>
                <c:pt idx="9">
                  <c:v>3181.391</c:v>
                </c:pt>
                <c:pt idx="10">
                  <c:v>3197.558</c:v>
                </c:pt>
                <c:pt idx="11">
                  <c:v>3250.117771010635</c:v>
                </c:pt>
                <c:pt idx="12">
                  <c:v>3312.248273587796</c:v>
                </c:pt>
                <c:pt idx="13">
                  <c:v>3190.903050808857</c:v>
                </c:pt>
                <c:pt idx="14">
                  <c:v>3222.022691170788</c:v>
                </c:pt>
                <c:pt idx="15">
                  <c:v>3039.484379287182</c:v>
                </c:pt>
                <c:pt idx="16">
                  <c:v>3170.565</c:v>
                </c:pt>
                <c:pt idx="17">
                  <c:v>2910.986</c:v>
                </c:pt>
                <c:pt idx="18">
                  <c:v>2919.962</c:v>
                </c:pt>
                <c:pt idx="19">
                  <c:v>3059.076</c:v>
                </c:pt>
                <c:pt idx="20">
                  <c:v>2673.631</c:v>
                </c:pt>
              </c:numCache>
            </c:numRef>
          </c:val>
        </c:ser>
        <c:ser>
          <c:idx val="4"/>
          <c:order val="4"/>
          <c:tx>
            <c:strRef>
              <c:f>Blatt1!$B$39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Blatt1!$C$34:$W$34</c:f>
              <c:numCache>
                <c:formatCode>General</c:formatCode>
                <c:ptCount val="21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</c:numCache>
            </c:numRef>
          </c:cat>
          <c:val>
            <c:numRef>
              <c:f>Blatt1!$C$39:$W$39</c:f>
              <c:numCache>
                <c:formatCode>#.##0\ \ \ </c:formatCode>
                <c:ptCount val="21"/>
                <c:pt idx="0">
                  <c:v>1650.148</c:v>
                </c:pt>
                <c:pt idx="1">
                  <c:v>1681.89</c:v>
                </c:pt>
                <c:pt idx="2">
                  <c:v>1764.016</c:v>
                </c:pt>
                <c:pt idx="3">
                  <c:v>1859.041</c:v>
                </c:pt>
                <c:pt idx="4">
                  <c:v>1764.375</c:v>
                </c:pt>
                <c:pt idx="5">
                  <c:v>1855.48</c:v>
                </c:pt>
                <c:pt idx="6">
                  <c:v>1851.148</c:v>
                </c:pt>
                <c:pt idx="7">
                  <c:v>1868.255</c:v>
                </c:pt>
                <c:pt idx="8">
                  <c:v>1798.121</c:v>
                </c:pt>
                <c:pt idx="9">
                  <c:v>1800.64</c:v>
                </c:pt>
                <c:pt idx="10">
                  <c:v>1822.451856411</c:v>
                </c:pt>
                <c:pt idx="11">
                  <c:v>1778.594</c:v>
                </c:pt>
                <c:pt idx="12">
                  <c:v>1825.689</c:v>
                </c:pt>
                <c:pt idx="13">
                  <c:v>1533.075</c:v>
                </c:pt>
                <c:pt idx="14">
                  <c:v>1623.007</c:v>
                </c:pt>
                <c:pt idx="15">
                  <c:v>1471.974</c:v>
                </c:pt>
                <c:pt idx="16">
                  <c:v>1533.33</c:v>
                </c:pt>
                <c:pt idx="17">
                  <c:v>1177.858</c:v>
                </c:pt>
                <c:pt idx="18">
                  <c:v>1085.011</c:v>
                </c:pt>
                <c:pt idx="19">
                  <c:v>1061.345</c:v>
                </c:pt>
                <c:pt idx="20">
                  <c:v>1059.48</c:v>
                </c:pt>
              </c:numCache>
            </c:numRef>
          </c:val>
        </c:ser>
        <c:ser>
          <c:idx val="5"/>
          <c:order val="5"/>
          <c:tx>
            <c:strRef>
              <c:f>Blatt1!$B$42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cat>
            <c:numRef>
              <c:f>Blatt1!$C$34:$W$34</c:f>
              <c:numCache>
                <c:formatCode>General</c:formatCode>
                <c:ptCount val="21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</c:numCache>
            </c:numRef>
          </c:cat>
          <c:val>
            <c:numRef>
              <c:f>Blatt1!$C$42:$W$42</c:f>
              <c:numCache>
                <c:formatCode>#.##0\ \ \ </c:formatCode>
                <c:ptCount val="21"/>
                <c:pt idx="0">
                  <c:v>66.621</c:v>
                </c:pt>
                <c:pt idx="1">
                  <c:v>83.236</c:v>
                </c:pt>
                <c:pt idx="2">
                  <c:v>73.286</c:v>
                </c:pt>
                <c:pt idx="3">
                  <c:v>77.47</c:v>
                </c:pt>
                <c:pt idx="4">
                  <c:v>79.918</c:v>
                </c:pt>
                <c:pt idx="5">
                  <c:v>91.195</c:v>
                </c:pt>
                <c:pt idx="6">
                  <c:v>126.868</c:v>
                </c:pt>
                <c:pt idx="7">
                  <c:v>124.068</c:v>
                </c:pt>
                <c:pt idx="8">
                  <c:v>145.462</c:v>
                </c:pt>
                <c:pt idx="9">
                  <c:v>132.1776</c:v>
                </c:pt>
                <c:pt idx="10">
                  <c:v>165.5136</c:v>
                </c:pt>
                <c:pt idx="11">
                  <c:v>173.1312</c:v>
                </c:pt>
                <c:pt idx="12">
                  <c:v>190.6992</c:v>
                </c:pt>
                <c:pt idx="13">
                  <c:v>230.2452</c:v>
                </c:pt>
                <c:pt idx="14">
                  <c:v>235.584</c:v>
                </c:pt>
                <c:pt idx="15">
                  <c:v>231.3936</c:v>
                </c:pt>
                <c:pt idx="16">
                  <c:v>253.555</c:v>
                </c:pt>
                <c:pt idx="17">
                  <c:v>309.2259999999999</c:v>
                </c:pt>
                <c:pt idx="18">
                  <c:v>355.698</c:v>
                </c:pt>
                <c:pt idx="19">
                  <c:v>380.578</c:v>
                </c:pt>
                <c:pt idx="20">
                  <c:v>403.4159999999999</c:v>
                </c:pt>
              </c:numCache>
            </c:numRef>
          </c:val>
        </c:ser>
        <c:ser>
          <c:idx val="6"/>
          <c:order val="6"/>
          <c:tx>
            <c:strRef>
              <c:f>Blatt1!$B$43</c:f>
              <c:strCache>
                <c:ptCount val="1"/>
                <c:pt idx="0">
                  <c:v>Solar REN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numRef>
              <c:f>Blatt1!$C$34:$W$34</c:f>
              <c:numCache>
                <c:formatCode>General</c:formatCode>
                <c:ptCount val="21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</c:numCache>
            </c:numRef>
          </c:cat>
          <c:val>
            <c:numRef>
              <c:f>Blatt1!$C$43:$W$43</c:f>
              <c:numCache>
                <c:formatCode>#.##0\ \ \ </c:formatCode>
                <c:ptCount val="21"/>
                <c:pt idx="0">
                  <c:v>186.131</c:v>
                </c:pt>
                <c:pt idx="1">
                  <c:v>191.476</c:v>
                </c:pt>
                <c:pt idx="2">
                  <c:v>196.53</c:v>
                </c:pt>
                <c:pt idx="3">
                  <c:v>266.982</c:v>
                </c:pt>
                <c:pt idx="4">
                  <c:v>299.253</c:v>
                </c:pt>
                <c:pt idx="5">
                  <c:v>312.187</c:v>
                </c:pt>
                <c:pt idx="6">
                  <c:v>289.706</c:v>
                </c:pt>
                <c:pt idx="7">
                  <c:v>308.146</c:v>
                </c:pt>
                <c:pt idx="8">
                  <c:v>310.014</c:v>
                </c:pt>
                <c:pt idx="9">
                  <c:v>428.6559412225255</c:v>
                </c:pt>
                <c:pt idx="10">
                  <c:v>484.6125192838226</c:v>
                </c:pt>
                <c:pt idx="11">
                  <c:v>596.2463992318167</c:v>
                </c:pt>
                <c:pt idx="12">
                  <c:v>747.8639132285142</c:v>
                </c:pt>
                <c:pt idx="13">
                  <c:v>886.2885201629693</c:v>
                </c:pt>
                <c:pt idx="14">
                  <c:v>911.4403944542481</c:v>
                </c:pt>
                <c:pt idx="15">
                  <c:v>969.6384381102191</c:v>
                </c:pt>
                <c:pt idx="16">
                  <c:v>1159.64</c:v>
                </c:pt>
                <c:pt idx="17">
                  <c:v>1153.28</c:v>
                </c:pt>
                <c:pt idx="18">
                  <c:v>1029.111</c:v>
                </c:pt>
                <c:pt idx="19">
                  <c:v>1118.078</c:v>
                </c:pt>
                <c:pt idx="20">
                  <c:v>1082.341</c:v>
                </c:pt>
              </c:numCache>
            </c:numRef>
          </c:val>
        </c:ser>
        <c:ser>
          <c:idx val="7"/>
          <c:order val="7"/>
          <c:tx>
            <c:strRef>
              <c:f>Blatt1!$B$40</c:f>
              <c:strCache>
                <c:ptCount val="1"/>
                <c:pt idx="0">
                  <c:v>Saldo power</c:v>
                </c:pt>
              </c:strCache>
            </c:strRef>
          </c:tx>
          <c:spPr>
            <a:solidFill>
              <a:srgbClr val="800000"/>
            </a:solidFill>
          </c:spPr>
          <c:invertIfNegative val="0"/>
          <c:cat>
            <c:numRef>
              <c:f>Blatt1!$C$34:$W$34</c:f>
              <c:numCache>
                <c:formatCode>General</c:formatCode>
                <c:ptCount val="21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</c:numCache>
            </c:numRef>
          </c:cat>
          <c:val>
            <c:numRef>
              <c:f>Blatt1!$C$40:$W$40</c:f>
              <c:numCache>
                <c:formatCode>#.##0\ \ \ </c:formatCode>
                <c:ptCount val="21"/>
                <c:pt idx="0">
                  <c:v>8.413</c:v>
                </c:pt>
                <c:pt idx="1">
                  <c:v>17.366</c:v>
                </c:pt>
                <c:pt idx="2">
                  <c:v>-18.958</c:v>
                </c:pt>
                <c:pt idx="3">
                  <c:v>-8.457</c:v>
                </c:pt>
                <c:pt idx="4">
                  <c:v>-2.297</c:v>
                </c:pt>
                <c:pt idx="5">
                  <c:v>3.744</c:v>
                </c:pt>
                <c:pt idx="6">
                  <c:v>11.005</c:v>
                </c:pt>
                <c:pt idx="7">
                  <c:v>9.806</c:v>
                </c:pt>
                <c:pt idx="8">
                  <c:v>2.477</c:v>
                </c:pt>
                <c:pt idx="9">
                  <c:v>-29.052</c:v>
                </c:pt>
                <c:pt idx="10">
                  <c:v>-26.30159999999998</c:v>
                </c:pt>
                <c:pt idx="11">
                  <c:v>-30.51</c:v>
                </c:pt>
                <c:pt idx="12">
                  <c:v>-71.17559999999999</c:v>
                </c:pt>
                <c:pt idx="13">
                  <c:v>-68.814</c:v>
                </c:pt>
                <c:pt idx="14">
                  <c:v>-80.82</c:v>
                </c:pt>
                <c:pt idx="15">
                  <c:v>-51.596</c:v>
                </c:pt>
                <c:pt idx="16">
                  <c:v>-63.745</c:v>
                </c:pt>
                <c:pt idx="17">
                  <c:v>-22.576</c:v>
                </c:pt>
                <c:pt idx="18">
                  <c:v>-83.121</c:v>
                </c:pt>
                <c:pt idx="19">
                  <c:v>-115.899</c:v>
                </c:pt>
                <c:pt idx="20">
                  <c:v>-121.993</c:v>
                </c:pt>
              </c:numCache>
            </c:numRef>
          </c:val>
        </c:ser>
        <c:ser>
          <c:idx val="8"/>
          <c:order val="8"/>
          <c:tx>
            <c:strRef>
              <c:f>Blatt1!$B$41</c:f>
              <c:strCache>
                <c:ptCount val="1"/>
                <c:pt idx="0">
                  <c:v>Fringe fossil</c:v>
                </c:pt>
              </c:strCache>
            </c:strRef>
          </c:tx>
          <c:spPr>
            <a:solidFill>
              <a:srgbClr val="660066"/>
            </a:solidFill>
          </c:spPr>
          <c:invertIfNegative val="0"/>
          <c:cat>
            <c:numRef>
              <c:f>Blatt1!$C$34:$W$34</c:f>
              <c:numCache>
                <c:formatCode>General</c:formatCode>
                <c:ptCount val="21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</c:numCache>
            </c:numRef>
          </c:cat>
          <c:val>
            <c:numRef>
              <c:f>Blatt1!$C$41:$W$41</c:f>
              <c:numCache>
                <c:formatCode>#.##0\ \ \ </c:formatCode>
                <c:ptCount val="21"/>
                <c:pt idx="0">
                  <c:v>25.301</c:v>
                </c:pt>
                <c:pt idx="1">
                  <c:v>13.419</c:v>
                </c:pt>
                <c:pt idx="2">
                  <c:v>13.323</c:v>
                </c:pt>
                <c:pt idx="3">
                  <c:v>13.595</c:v>
                </c:pt>
                <c:pt idx="4">
                  <c:v>12.043</c:v>
                </c:pt>
                <c:pt idx="5">
                  <c:v>11.819</c:v>
                </c:pt>
                <c:pt idx="6">
                  <c:v>67.769758</c:v>
                </c:pt>
                <c:pt idx="7">
                  <c:v>61.976028</c:v>
                </c:pt>
                <c:pt idx="8">
                  <c:v>57.25</c:v>
                </c:pt>
                <c:pt idx="9">
                  <c:v>151.0063115</c:v>
                </c:pt>
                <c:pt idx="10">
                  <c:v>176.311829</c:v>
                </c:pt>
                <c:pt idx="11">
                  <c:v>221.670238</c:v>
                </c:pt>
                <c:pt idx="12">
                  <c:v>170.8893251</c:v>
                </c:pt>
                <c:pt idx="13">
                  <c:v>169.428718114</c:v>
                </c:pt>
                <c:pt idx="14">
                  <c:v>210.422669</c:v>
                </c:pt>
                <c:pt idx="15">
                  <c:v>231.2227515</c:v>
                </c:pt>
                <c:pt idx="16">
                  <c:v>253.621</c:v>
                </c:pt>
                <c:pt idx="17">
                  <c:v>267.189</c:v>
                </c:pt>
                <c:pt idx="18">
                  <c:v>243.984</c:v>
                </c:pt>
                <c:pt idx="19">
                  <c:v>222.296</c:v>
                </c:pt>
                <c:pt idx="20">
                  <c:v>221.679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04280520"/>
        <c:axId val="-2104285928"/>
      </c:barChart>
      <c:catAx>
        <c:axId val="-2104280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04285928"/>
        <c:crosses val="autoZero"/>
        <c:auto val="1"/>
        <c:lblAlgn val="ctr"/>
        <c:lblOffset val="100"/>
        <c:noMultiLvlLbl val="0"/>
      </c:catAx>
      <c:valAx>
        <c:axId val="-21042859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/>
                  <a:t>Primary</a:t>
                </a:r>
                <a:r>
                  <a:rPr lang="de-DE" baseline="0"/>
                  <a:t> Energy (PJ)</a:t>
                </a:r>
                <a:endParaRPr lang="de-DE"/>
              </a:p>
            </c:rich>
          </c:tx>
          <c:layout/>
          <c:overlay val="0"/>
        </c:title>
        <c:numFmt formatCode="#.##0\ \ \ " sourceLinked="1"/>
        <c:majorTickMark val="out"/>
        <c:minorTickMark val="none"/>
        <c:tickLblPos val="nextTo"/>
        <c:crossAx val="-21042805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FB467-8140-224B-9052-624B1826185E}" type="datetimeFigureOut">
              <a:rPr lang="de-DE" smtClean="0"/>
              <a:pPr/>
              <a:t>31/05/17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7748A-E0D0-D941-B257-7CAC349DE2E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86528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FDBEC-3706-3C45-8A96-871EF80E4AA9}" type="datetimeFigureOut">
              <a:rPr lang="de-DE" smtClean="0"/>
              <a:pPr/>
              <a:t>31/05/17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CDE8D-B6EF-5944-A14F-A30272AD09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72774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8475-ED0B-8947-A259-92856045EC0D}" type="datetime1">
              <a:rPr lang="de-DE" smtClean="0"/>
              <a:pPr/>
              <a:t>31/05/17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7" descr="AC_blau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97875" y="63500"/>
            <a:ext cx="581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993"/>
          <p:cNvSpPr>
            <a:spLocks noChangeArrowheads="1"/>
          </p:cNvSpPr>
          <p:nvPr userDrawn="1"/>
        </p:nvSpPr>
        <p:spPr bwMode="auto">
          <a:xfrm>
            <a:off x="-33338" y="6535738"/>
            <a:ext cx="9177338" cy="32385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393" tIns="43197" rIns="86393" bIns="43197" anchor="ctr"/>
          <a:lstStyle>
            <a:lvl1pPr defTabSz="863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993"/>
          <p:cNvSpPr>
            <a:spLocks noChangeArrowheads="1"/>
          </p:cNvSpPr>
          <p:nvPr userDrawn="1"/>
        </p:nvSpPr>
        <p:spPr bwMode="auto">
          <a:xfrm flipV="1">
            <a:off x="1028700" y="693738"/>
            <a:ext cx="8001000" cy="46037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393" tIns="43197" rIns="86393" bIns="43197" anchor="ctr"/>
          <a:lstStyle>
            <a:lvl1pPr defTabSz="863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5" name="Picture 4" descr="fhiminerva_acblau_fett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850" y="49213"/>
            <a:ext cx="89058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8"/>
          <p:cNvSpPr txBox="1">
            <a:spLocks noChangeArrowheads="1"/>
          </p:cNvSpPr>
          <p:nvPr userDrawn="1"/>
        </p:nvSpPr>
        <p:spPr bwMode="auto">
          <a:xfrm>
            <a:off x="407988" y="6553200"/>
            <a:ext cx="8566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Arial Narrow" pitchFamily="-1" charset="0"/>
              </a:rPr>
              <a:t>Christian Heine, Department  of </a:t>
            </a:r>
            <a:r>
              <a:rPr lang="en-US" sz="1400">
                <a:solidFill>
                  <a:schemeClr val="bg1"/>
                </a:solidFill>
                <a:latin typeface="Arial Narrow" pitchFamily="-1" charset="0"/>
              </a:rPr>
              <a:t>Inorganic Chemistry, Fritz-Haber-Institut der Max-Planck-Gesellschaft, Berlin, Germany</a:t>
            </a:r>
            <a:r>
              <a:rPr lang="en-US" sz="1400">
                <a:solidFill>
                  <a:schemeClr val="bg1"/>
                </a:solidFill>
              </a:rPr>
              <a:t>        </a:t>
            </a:r>
            <a:fld id="{9C5D0DCC-65A2-CD45-8DD6-70BAF418604E}" type="slidenum">
              <a:rPr lang="en-US" sz="1400" b="1">
                <a:solidFill>
                  <a:schemeClr val="bg1"/>
                </a:solidFill>
              </a:rPr>
              <a:pPr/>
              <a:t>‹Nr.›</a:t>
            </a:fld>
            <a:r>
              <a:rPr lang="en-US" sz="14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 Box 7"/>
          <p:cNvSpPr txBox="1">
            <a:spLocks noChangeArrowheads="1"/>
          </p:cNvSpPr>
          <p:nvPr userDrawn="1"/>
        </p:nvSpPr>
        <p:spPr bwMode="auto">
          <a:xfrm>
            <a:off x="1252538" y="130175"/>
            <a:ext cx="7037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ea typeface="+mn-ea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Mastertitelformat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1"/>
          </p:nvPr>
        </p:nvSpPr>
        <p:spPr>
          <a:xfrm>
            <a:off x="228600" y="6172200"/>
            <a:ext cx="6096000" cy="685800"/>
          </a:xfrm>
        </p:spPr>
        <p:txBody>
          <a:bodyPr/>
          <a:lstStyle>
            <a:lvl1pPr>
              <a:buNone/>
              <a:defRPr sz="1400"/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5" name="Foliennummernplatzhalt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AA07A-C773-4947-8220-85E6F8158B2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Mastertitelformat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1"/>
          </p:nvPr>
        </p:nvSpPr>
        <p:spPr>
          <a:xfrm>
            <a:off x="228600" y="6172200"/>
            <a:ext cx="6096000" cy="685800"/>
          </a:xfrm>
        </p:spPr>
        <p:txBody>
          <a:bodyPr/>
          <a:lstStyle>
            <a:lvl1pPr>
              <a:buNone/>
              <a:defRPr sz="1400"/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5" name="Foliennummernplatzhalt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AA07A-C773-4947-8220-85E6F8158B2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Mastertitelformat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36B0F-13D3-BE48-822A-B2F58432A654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473" y="147963"/>
            <a:ext cx="8392558" cy="1329251"/>
          </a:xfrm>
        </p:spPr>
        <p:txBody>
          <a:bodyPr/>
          <a:lstStyle>
            <a:lvl1pPr>
              <a:defRPr sz="36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pic>
        <p:nvPicPr>
          <p:cNvPr id="7" name="Picture 6" descr="ac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7473" y="2807250"/>
            <a:ext cx="938093" cy="93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7" descr="hzb.pd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037714" y="4154588"/>
            <a:ext cx="2049615" cy="71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8" descr="Logo_CEC final.tif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7473" y="3846486"/>
            <a:ext cx="938094" cy="865615"/>
          </a:xfrm>
          <a:prstGeom prst="rect">
            <a:avLst/>
          </a:prstGeom>
        </p:spPr>
      </p:pic>
      <p:grpSp>
        <p:nvGrpSpPr>
          <p:cNvPr id="6" name="Gruppierung 23"/>
          <p:cNvGrpSpPr/>
          <p:nvPr userDrawn="1"/>
        </p:nvGrpSpPr>
        <p:grpSpPr>
          <a:xfrm>
            <a:off x="7231598" y="6057557"/>
            <a:ext cx="1580209" cy="597051"/>
            <a:chOff x="2355850" y="2413000"/>
            <a:chExt cx="4432300" cy="2082800"/>
          </a:xfrm>
        </p:grpSpPr>
        <p:pic>
          <p:nvPicPr>
            <p:cNvPr id="11" name="Bild 10" descr="logo unicat2.png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355850" y="2413000"/>
              <a:ext cx="4432300" cy="2032000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 userDrawn="1"/>
          </p:nvSpPr>
          <p:spPr>
            <a:xfrm>
              <a:off x="4572000" y="4038600"/>
              <a:ext cx="2209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pic>
        <p:nvPicPr>
          <p:cNvPr id="15" name="Bild 9" descr="PastedGraphic-1.pdf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037714" y="4870445"/>
            <a:ext cx="1976039" cy="118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el 1"/>
          <p:cNvSpPr txBox="1">
            <a:spLocks/>
          </p:cNvSpPr>
          <p:nvPr userDrawn="1"/>
        </p:nvSpPr>
        <p:spPr>
          <a:xfrm>
            <a:off x="1188878" y="4599692"/>
            <a:ext cx="6606184" cy="1903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de-DE" sz="4400" dirty="0" smtClean="0">
                <a:solidFill>
                  <a:prstClr val="black"/>
                </a:solidFill>
              </a:rPr>
              <a:t>Robert Schlögl</a:t>
            </a:r>
          </a:p>
          <a:p>
            <a:pPr algn="ctr">
              <a:spcBef>
                <a:spcPct val="0"/>
              </a:spcBef>
              <a:defRPr/>
            </a:pPr>
            <a:endParaRPr lang="de-DE" sz="4400" dirty="0" smtClean="0">
              <a:solidFill>
                <a:prstClr val="black"/>
              </a:solidFill>
            </a:endParaRPr>
          </a:p>
          <a:p>
            <a:pPr algn="ctr">
              <a:spcBef>
                <a:spcPct val="0"/>
              </a:spcBef>
              <a:defRPr/>
            </a:pPr>
            <a:r>
              <a:rPr lang="de-DE" sz="4400" dirty="0" smtClean="0">
                <a:solidFill>
                  <a:prstClr val="black"/>
                </a:solidFill>
              </a:rPr>
              <a:t>Fritz-Haber-Institut, Berlin</a:t>
            </a:r>
          </a:p>
          <a:p>
            <a:pPr algn="ctr">
              <a:spcBef>
                <a:spcPct val="0"/>
              </a:spcBef>
              <a:defRPr/>
            </a:pPr>
            <a:r>
              <a:rPr lang="de-DE" sz="4400" dirty="0" smtClean="0">
                <a:solidFill>
                  <a:prstClr val="black"/>
                </a:solidFill>
              </a:rPr>
              <a:t>www. </a:t>
            </a:r>
            <a:r>
              <a:rPr lang="de-DE" sz="4400" dirty="0" err="1" smtClean="0">
                <a:solidFill>
                  <a:prstClr val="black"/>
                </a:solidFill>
              </a:rPr>
              <a:t>fhi-berlin</a:t>
            </a:r>
            <a:r>
              <a:rPr lang="de-DE" sz="4400" dirty="0" smtClean="0">
                <a:solidFill>
                  <a:prstClr val="black"/>
                </a:solidFill>
              </a:rPr>
              <a:t>. </a:t>
            </a:r>
            <a:r>
              <a:rPr lang="de-DE" sz="4400" dirty="0" err="1" smtClean="0">
                <a:solidFill>
                  <a:prstClr val="black"/>
                </a:solidFill>
              </a:rPr>
              <a:t>mpg.de</a:t>
            </a:r>
            <a:endParaRPr lang="de-DE" sz="4400" dirty="0" smtClean="0">
              <a:solidFill>
                <a:prstClr val="black"/>
              </a:solidFill>
            </a:endParaRPr>
          </a:p>
          <a:p>
            <a:pPr algn="ctr">
              <a:spcBef>
                <a:spcPct val="0"/>
              </a:spcBef>
              <a:defRPr/>
            </a:pPr>
            <a:endParaRPr lang="de-DE" sz="4400" dirty="0" smtClean="0">
              <a:solidFill>
                <a:prstClr val="black"/>
              </a:solidFill>
            </a:endParaRPr>
          </a:p>
          <a:p>
            <a:pPr algn="ctr">
              <a:spcBef>
                <a:spcPct val="0"/>
              </a:spcBef>
              <a:defRPr/>
            </a:pPr>
            <a:r>
              <a:rPr lang="de-DE" sz="4400" dirty="0" smtClean="0">
                <a:solidFill>
                  <a:prstClr val="black"/>
                </a:solidFill>
              </a:rPr>
              <a:t>MPI CEC, Mülheim</a:t>
            </a:r>
          </a:p>
          <a:p>
            <a:pPr algn="ctr">
              <a:spcBef>
                <a:spcPct val="0"/>
              </a:spcBef>
              <a:defRPr/>
            </a:pPr>
            <a:r>
              <a:rPr lang="de-DE" sz="4400" dirty="0" err="1" smtClean="0">
                <a:solidFill>
                  <a:prstClr val="black"/>
                </a:solidFill>
              </a:rPr>
              <a:t>www.cec.mpg.de</a:t>
            </a:r>
            <a:endParaRPr lang="de-DE" sz="4400" dirty="0" smtClean="0">
              <a:solidFill>
                <a:prstClr val="black"/>
              </a:solidFill>
            </a:endParaRPr>
          </a:p>
        </p:txBody>
      </p:sp>
      <p:pic>
        <p:nvPicPr>
          <p:cNvPr id="18" name="Bild 1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50352" y="4789977"/>
            <a:ext cx="1603083" cy="1132613"/>
          </a:xfrm>
          <a:prstGeom prst="rect">
            <a:avLst/>
          </a:prstGeom>
        </p:spPr>
      </p:pic>
      <p:pic>
        <p:nvPicPr>
          <p:cNvPr id="19" name="Picture 2" descr="http://www.popakademie.de/hochschule/gremien-partner/kooperationspartner-1/BMBF.svg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860" y="2807250"/>
            <a:ext cx="1622171" cy="8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Logo_FZ_Juelich_CMYK.eps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33544" y="3723461"/>
            <a:ext cx="1110804" cy="457046"/>
          </a:xfrm>
          <a:prstGeom prst="rect">
            <a:avLst/>
          </a:prstGeom>
          <a:noFill/>
        </p:spPr>
      </p:pic>
      <p:pic>
        <p:nvPicPr>
          <p:cNvPr id="21" name="image1.png"/>
          <p:cNvPicPr/>
          <p:nvPr userDrawn="1"/>
        </p:nvPicPr>
        <p:blipFill>
          <a:blip r:embed="rId10">
            <a:extLst/>
          </a:blip>
          <a:stretch>
            <a:fillRect/>
          </a:stretch>
        </p:blipFill>
        <p:spPr>
          <a:xfrm>
            <a:off x="407473" y="6046999"/>
            <a:ext cx="1345962" cy="449799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Untertitel 2"/>
          <p:cNvSpPr>
            <a:spLocks noGrp="1"/>
          </p:cNvSpPr>
          <p:nvPr>
            <p:ph type="subTitle" idx="1"/>
          </p:nvPr>
        </p:nvSpPr>
        <p:spPr>
          <a:xfrm>
            <a:off x="407473" y="1373556"/>
            <a:ext cx="8392558" cy="175260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/>
              <a:t>31/05/17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250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/>
              <a:t>31/05/17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96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/>
              <a:t>31/05/17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37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/>
              <a:t>31/05/17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708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/>
              <a:t>31/05/17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010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C3C5-5925-2A4A-90C9-FBDAF1BF1CA5}" type="datetime1">
              <a:rPr lang="de-DE" smtClean="0"/>
              <a:pPr/>
              <a:t>31/05/17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/>
              <a:t>31/05/17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8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/>
              <a:t>31/05/17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54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/>
              <a:t>31/05/17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570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/>
              <a:t>31/05/17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30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/>
              <a:t>31/05/17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74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/>
              <a:t>31/05/17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198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CBB5-98D5-6343-8158-AE3C11D85ADE}" type="datetimeFigureOut">
              <a:rPr lang="de-DE" smtClean="0"/>
              <a:t>31/05/17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8FC9-B680-E046-9905-44FBCD52F9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448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CBB5-98D5-6343-8158-AE3C11D85ADE}" type="datetimeFigureOut">
              <a:rPr lang="de-DE" smtClean="0"/>
              <a:t>31/05/17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8FC9-B680-E046-9905-44FBCD52F9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90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CBB5-98D5-6343-8158-AE3C11D85ADE}" type="datetimeFigureOut">
              <a:rPr lang="de-DE" smtClean="0"/>
              <a:t>31/05/17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8FC9-B680-E046-9905-44FBCD52F9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814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CBB5-98D5-6343-8158-AE3C11D85ADE}" type="datetimeFigureOut">
              <a:rPr lang="de-DE" smtClean="0"/>
              <a:t>31/05/17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8FC9-B680-E046-9905-44FBCD52F9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12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43886" y="865862"/>
            <a:ext cx="6606184" cy="1903366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2638-D1E7-3041-804A-F8485313209A}" type="datetime1">
              <a:rPr lang="de-DE" smtClean="0"/>
              <a:pPr/>
              <a:t>31/05/17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7" name="Picture 6" descr="ac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88646" y="3438744"/>
            <a:ext cx="1195609" cy="119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7" descr="hzb.pd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843832" y="3473662"/>
            <a:ext cx="2049615" cy="71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8" descr="Logo_CEC final.tif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8646" y="4870449"/>
            <a:ext cx="1195609" cy="1103233"/>
          </a:xfrm>
          <a:prstGeom prst="rect">
            <a:avLst/>
          </a:prstGeom>
        </p:spPr>
      </p:pic>
      <p:grpSp>
        <p:nvGrpSpPr>
          <p:cNvPr id="10" name="Gruppierung 23"/>
          <p:cNvGrpSpPr/>
          <p:nvPr userDrawn="1"/>
        </p:nvGrpSpPr>
        <p:grpSpPr>
          <a:xfrm>
            <a:off x="6770256" y="5254771"/>
            <a:ext cx="2049615" cy="718911"/>
            <a:chOff x="2355850" y="2413000"/>
            <a:chExt cx="4432300" cy="2082800"/>
          </a:xfrm>
        </p:grpSpPr>
        <p:pic>
          <p:nvPicPr>
            <p:cNvPr id="11" name="Bild 10" descr="logo unicat2.png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355850" y="2413000"/>
              <a:ext cx="4432300" cy="2032000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 userDrawn="1"/>
          </p:nvSpPr>
          <p:spPr>
            <a:xfrm>
              <a:off x="4572000" y="4038600"/>
              <a:ext cx="2209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pic>
        <p:nvPicPr>
          <p:cNvPr id="15" name="Bild 9" descr="PastedGraphic-1.pdf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843832" y="4189515"/>
            <a:ext cx="1976039" cy="118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el 1"/>
          <p:cNvSpPr txBox="1">
            <a:spLocks/>
          </p:cNvSpPr>
          <p:nvPr userDrawn="1"/>
        </p:nvSpPr>
        <p:spPr>
          <a:xfrm>
            <a:off x="1188878" y="3918762"/>
            <a:ext cx="6606184" cy="1903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Robert Schlögl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Fritz-Haber-Institut, Berlin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www. </a:t>
            </a:r>
            <a:r>
              <a:rPr kumimoji="0" lang="de-DE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fhi-berlin</a:t>
            </a:r>
            <a:r>
              <a:rPr kumimoji="0" lang="de-DE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kumimoji="0" lang="de-DE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mpg.de</a:t>
            </a:r>
            <a:endParaRPr kumimoji="0" lang="de-DE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MPI CEC, Mülheim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www.cec.mpg.de</a:t>
            </a:r>
            <a:endParaRPr kumimoji="0" lang="de-DE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Bild 16" descr="Blaue Minerva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84290" y="152400"/>
            <a:ext cx="1404316" cy="1404316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974" y="1720585"/>
            <a:ext cx="2112952" cy="1492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CBB5-98D5-6343-8158-AE3C11D85ADE}" type="datetimeFigureOut">
              <a:rPr lang="de-DE" smtClean="0"/>
              <a:t>31/05/17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8FC9-B680-E046-9905-44FBCD52F9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72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CBB5-98D5-6343-8158-AE3C11D85ADE}" type="datetimeFigureOut">
              <a:rPr lang="de-DE" smtClean="0"/>
              <a:t>31/05/17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8FC9-B680-E046-9905-44FBCD52F9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668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CBB5-98D5-6343-8158-AE3C11D85ADE}" type="datetimeFigureOut">
              <a:rPr lang="de-DE" smtClean="0"/>
              <a:t>31/05/17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8FC9-B680-E046-9905-44FBCD52F9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212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CBB5-98D5-6343-8158-AE3C11D85ADE}" type="datetimeFigureOut">
              <a:rPr lang="de-DE" smtClean="0"/>
              <a:t>31/05/17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8FC9-B680-E046-9905-44FBCD52F9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20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CBB5-98D5-6343-8158-AE3C11D85ADE}" type="datetimeFigureOut">
              <a:rPr lang="de-DE" smtClean="0"/>
              <a:t>31/05/17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8FC9-B680-E046-9905-44FBCD52F9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019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CBB5-98D5-6343-8158-AE3C11D85ADE}" type="datetimeFigureOut">
              <a:rPr lang="de-DE" smtClean="0"/>
              <a:t>31/05/17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8FC9-B680-E046-9905-44FBCD52F9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9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CBB5-98D5-6343-8158-AE3C11D85ADE}" type="datetimeFigureOut">
              <a:rPr lang="de-DE" smtClean="0"/>
              <a:t>31/05/17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8FC9-B680-E046-9905-44FBCD52F9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248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FF302-6CA0-F444-9B57-098DAEB327AD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64A1-8E52-2949-AA8C-E98F10F696E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579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FF302-6CA0-F444-9B57-098DAEB327AD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64A1-8E52-2949-AA8C-E98F10F696E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893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FF302-6CA0-F444-9B57-098DAEB327AD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64A1-8E52-2949-AA8C-E98F10F696E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501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B034-9CD0-1B43-B6CB-BE6A0A93C9DA}" type="datetime1">
              <a:rPr lang="de-DE" smtClean="0"/>
              <a:pPr/>
              <a:t>31/05/17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5" name="Bild 4" descr="Blaue Minerva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600" y="152400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FF302-6CA0-F444-9B57-098DAEB327AD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64A1-8E52-2949-AA8C-E98F10F696E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03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FF302-6CA0-F444-9B57-098DAEB327AD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64A1-8E52-2949-AA8C-E98F10F696E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714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FF302-6CA0-F444-9B57-098DAEB327AD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64A1-8E52-2949-AA8C-E98F10F696E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163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FF302-6CA0-F444-9B57-098DAEB327AD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64A1-8E52-2949-AA8C-E98F10F696E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168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FF302-6CA0-F444-9B57-098DAEB327AD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64A1-8E52-2949-AA8C-E98F10F696E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638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FF302-6CA0-F444-9B57-098DAEB327AD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64A1-8E52-2949-AA8C-E98F10F696E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468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FF302-6CA0-F444-9B57-098DAEB327AD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64A1-8E52-2949-AA8C-E98F10F696E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912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FF302-6CA0-F444-9B57-098DAEB327AD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64A1-8E52-2949-AA8C-E98F10F696E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32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Mastertitelformat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94320-8A67-7744-A8D1-9A0B07B1C40B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93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589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DB5D-7775-4045-B604-3520DA07234C}" type="datetime1">
              <a:rPr lang="de-DE" smtClean="0"/>
              <a:pPr/>
              <a:t>31/05/17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725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943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20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287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807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026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22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60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27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39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A6E0C-DBA7-9445-9F12-4A91CA8A78A9}" type="datetime1">
              <a:rPr lang="de-DE" smtClean="0"/>
              <a:pPr/>
              <a:t>31/05/17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Mastertitelformat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686800" y="6381750"/>
            <a:ext cx="457200" cy="476250"/>
          </a:xfrm>
        </p:spPr>
        <p:txBody>
          <a:bodyPr/>
          <a:lstStyle>
            <a:lvl1pPr>
              <a:defRPr/>
            </a:lvl1pPr>
          </a:lstStyle>
          <a:p>
            <a:fld id="{078FCB91-1C37-7943-BA56-4CCD0026CCB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286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Mastertitelformat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36B0F-13D3-BE48-822A-B2F58432A654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90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7"/>
          <p:cNvGraphicFramePr>
            <a:graphicFrameLocks noGrp="1"/>
          </p:cNvGraphicFramePr>
          <p:nvPr/>
        </p:nvGraphicFramePr>
        <p:xfrm>
          <a:off x="3656013" y="2674938"/>
          <a:ext cx="624840" cy="1311275"/>
        </p:xfrm>
        <a:graphic>
          <a:graphicData uri="http://schemas.openxmlformats.org/drawingml/2006/table">
            <a:tbl>
              <a:tblPr/>
              <a:tblGrid>
                <a:gridCol w="208280"/>
                <a:gridCol w="208280"/>
                <a:gridCol w="208280"/>
              </a:tblGrid>
              <a:tr h="13112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65" charset="0"/>
                        </a:rPr>
                        <a:t>  </a:t>
                      </a:r>
                      <a:endParaRPr kumimoji="0" lang="en-US" sz="6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-65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65" charset="0"/>
                        </a:rPr>
                        <a:t> 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M.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Willinger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, FHI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Rectangle 17"/>
          <p:cNvSpPr>
            <a:spLocks noChangeArrowheads="1"/>
          </p:cNvSpPr>
          <p:nvPr userDrawn="1"/>
        </p:nvSpPr>
        <p:spPr bwMode="auto">
          <a:xfrm flipV="1">
            <a:off x="0" y="0"/>
            <a:ext cx="9144000" cy="605523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AAAE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itchFamily="-65" charset="0"/>
            </a:endParaRPr>
          </a:p>
        </p:txBody>
      </p:sp>
      <p:pic>
        <p:nvPicPr>
          <p:cNvPr id="15" name="Picture 7" descr="FHI-EM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0" y="1"/>
            <a:ext cx="608444" cy="60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27" descr="AC-tranparent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3151" y="0"/>
            <a:ext cx="600850" cy="605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24786" cy="60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269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Mastertitelformat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94320-8A67-7744-A8D1-9A0B07B1C40B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633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AC_blau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98090" y="63500"/>
            <a:ext cx="580810" cy="580810"/>
          </a:xfrm>
          <a:prstGeom prst="rect">
            <a:avLst/>
          </a:prstGeom>
        </p:spPr>
      </p:pic>
      <p:sp>
        <p:nvSpPr>
          <p:cNvPr id="16" name="Rectangle 993"/>
          <p:cNvSpPr>
            <a:spLocks noChangeArrowheads="1"/>
          </p:cNvSpPr>
          <p:nvPr userDrawn="1"/>
        </p:nvSpPr>
        <p:spPr bwMode="auto">
          <a:xfrm>
            <a:off x="-32658" y="6535080"/>
            <a:ext cx="9176658" cy="324000"/>
          </a:xfrm>
          <a:prstGeom prst="rect">
            <a:avLst/>
          </a:prstGeom>
          <a:solidFill>
            <a:srgbClr val="000099"/>
          </a:solidFill>
          <a:ln w="127000">
            <a:noFill/>
            <a:miter lim="800000"/>
            <a:headEnd/>
            <a:tailEnd/>
          </a:ln>
          <a:effectLst/>
        </p:spPr>
        <p:txBody>
          <a:bodyPr wrap="none" lIns="86393" tIns="43197" rIns="86393" bIns="43197" anchor="ctr"/>
          <a:lstStyle/>
          <a:p>
            <a:pPr algn="ctr" defTabSz="863600"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1" name="Rectangle 993"/>
          <p:cNvSpPr>
            <a:spLocks noChangeArrowheads="1"/>
          </p:cNvSpPr>
          <p:nvPr userDrawn="1"/>
        </p:nvSpPr>
        <p:spPr bwMode="auto">
          <a:xfrm flipV="1">
            <a:off x="1028700" y="694480"/>
            <a:ext cx="8001000" cy="45719"/>
          </a:xfrm>
          <a:prstGeom prst="rect">
            <a:avLst/>
          </a:prstGeom>
          <a:solidFill>
            <a:srgbClr val="000099"/>
          </a:solidFill>
          <a:ln w="127000">
            <a:noFill/>
            <a:miter lim="800000"/>
            <a:headEnd/>
            <a:tailEnd/>
          </a:ln>
          <a:effectLst/>
        </p:spPr>
        <p:txBody>
          <a:bodyPr wrap="none" lIns="86393" tIns="43197" rIns="86393" bIns="43197" anchor="ctr"/>
          <a:lstStyle/>
          <a:p>
            <a:pPr algn="ctr" defTabSz="863600"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0" name="Picture 9" descr="fhiminerva_acblau_fet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9344" y="49739"/>
            <a:ext cx="890336" cy="71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4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Mastertitelformat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5E155-21DF-0C40-89D2-80CE0EAC4D4C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33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DF8DC-04EF-0547-8EB0-AAED17745F3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648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DF8DC-04EF-0547-8EB0-AAED17745F3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92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43886" y="865862"/>
            <a:ext cx="6606184" cy="1903366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DF8DC-04EF-0547-8EB0-AAED17745F3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ac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88644" y="3438742"/>
            <a:ext cx="1195609" cy="119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7" descr="hzb.pd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843830" y="3473658"/>
            <a:ext cx="2049615" cy="71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8" descr="Logo_CEC final.tif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8644" y="4870445"/>
            <a:ext cx="1195609" cy="1103233"/>
          </a:xfrm>
          <a:prstGeom prst="rect">
            <a:avLst/>
          </a:prstGeom>
        </p:spPr>
      </p:pic>
      <p:grpSp>
        <p:nvGrpSpPr>
          <p:cNvPr id="10" name="Gruppierung 23"/>
          <p:cNvGrpSpPr/>
          <p:nvPr userDrawn="1"/>
        </p:nvGrpSpPr>
        <p:grpSpPr>
          <a:xfrm>
            <a:off x="6770254" y="5254767"/>
            <a:ext cx="2049615" cy="718911"/>
            <a:chOff x="2355850" y="2413000"/>
            <a:chExt cx="4432300" cy="2082800"/>
          </a:xfrm>
        </p:grpSpPr>
        <p:pic>
          <p:nvPicPr>
            <p:cNvPr id="11" name="Bild 10" descr="logo unicat2.png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355850" y="2413000"/>
              <a:ext cx="4432300" cy="2032000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 userDrawn="1"/>
          </p:nvSpPr>
          <p:spPr>
            <a:xfrm>
              <a:off x="4572000" y="4038600"/>
              <a:ext cx="2209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Calibri"/>
              </a:endParaRPr>
            </a:p>
          </p:txBody>
        </p:sp>
      </p:grpSp>
      <p:pic>
        <p:nvPicPr>
          <p:cNvPr id="15" name="Bild 9" descr="PastedGraphic-1.pdf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843830" y="4189515"/>
            <a:ext cx="1976039" cy="118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el 1"/>
          <p:cNvSpPr txBox="1">
            <a:spLocks/>
          </p:cNvSpPr>
          <p:nvPr userDrawn="1"/>
        </p:nvSpPr>
        <p:spPr>
          <a:xfrm>
            <a:off x="1188878" y="3682668"/>
            <a:ext cx="6606184" cy="1903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de-DE" sz="4400" dirty="0" smtClean="0">
                <a:solidFill>
                  <a:prstClr val="black"/>
                </a:solidFill>
                <a:latin typeface="Calibri"/>
              </a:rPr>
              <a:t>Robert Schlögl</a:t>
            </a:r>
          </a:p>
          <a:p>
            <a:pPr algn="ctr">
              <a:spcBef>
                <a:spcPct val="0"/>
              </a:spcBef>
              <a:defRPr/>
            </a:pPr>
            <a:endParaRPr lang="de-DE" sz="4400" dirty="0" smtClean="0">
              <a:solidFill>
                <a:prstClr val="black"/>
              </a:solidFill>
              <a:latin typeface="Calibri"/>
            </a:endParaRPr>
          </a:p>
          <a:p>
            <a:pPr algn="ctr">
              <a:spcBef>
                <a:spcPct val="0"/>
              </a:spcBef>
              <a:defRPr/>
            </a:pPr>
            <a:r>
              <a:rPr lang="de-DE" sz="4400" dirty="0" smtClean="0">
                <a:solidFill>
                  <a:prstClr val="black"/>
                </a:solidFill>
                <a:latin typeface="Calibri"/>
              </a:rPr>
              <a:t>Fritz-Haber-Institut, Berlin</a:t>
            </a:r>
          </a:p>
          <a:p>
            <a:pPr algn="ctr">
              <a:spcBef>
                <a:spcPct val="0"/>
              </a:spcBef>
              <a:defRPr/>
            </a:pPr>
            <a:r>
              <a:rPr lang="de-DE" sz="4400" dirty="0" smtClean="0">
                <a:solidFill>
                  <a:prstClr val="black"/>
                </a:solidFill>
                <a:latin typeface="Calibri"/>
              </a:rPr>
              <a:t>www. </a:t>
            </a:r>
            <a:r>
              <a:rPr lang="de-DE" sz="4400" dirty="0" err="1" smtClean="0">
                <a:solidFill>
                  <a:prstClr val="black"/>
                </a:solidFill>
                <a:latin typeface="Calibri"/>
              </a:rPr>
              <a:t>fhi-berlin.mpg.de</a:t>
            </a:r>
            <a:endParaRPr lang="de-DE" sz="4400" dirty="0" smtClean="0">
              <a:solidFill>
                <a:prstClr val="black"/>
              </a:solidFill>
              <a:latin typeface="Calibri"/>
            </a:endParaRPr>
          </a:p>
          <a:p>
            <a:pPr algn="ctr">
              <a:spcBef>
                <a:spcPct val="0"/>
              </a:spcBef>
              <a:defRPr/>
            </a:pPr>
            <a:endParaRPr lang="de-DE" sz="4400" dirty="0" smtClean="0">
              <a:solidFill>
                <a:prstClr val="black"/>
              </a:solidFill>
              <a:latin typeface="Calibri"/>
            </a:endParaRPr>
          </a:p>
          <a:p>
            <a:pPr algn="ctr">
              <a:spcBef>
                <a:spcPct val="0"/>
              </a:spcBef>
              <a:defRPr/>
            </a:pPr>
            <a:r>
              <a:rPr lang="de-DE" sz="4400" dirty="0" smtClean="0">
                <a:solidFill>
                  <a:prstClr val="black"/>
                </a:solidFill>
                <a:latin typeface="Calibri"/>
              </a:rPr>
              <a:t>MPI CEC, Mülheim</a:t>
            </a:r>
          </a:p>
          <a:p>
            <a:pPr algn="ctr">
              <a:spcBef>
                <a:spcPct val="0"/>
              </a:spcBef>
              <a:defRPr/>
            </a:pPr>
            <a:r>
              <a:rPr lang="de-DE" sz="4400" dirty="0" err="1" smtClean="0">
                <a:solidFill>
                  <a:prstClr val="black"/>
                </a:solidFill>
                <a:latin typeface="Calibri"/>
              </a:rPr>
              <a:t>www.cec.mpg.de</a:t>
            </a:r>
            <a:endParaRPr lang="de-DE" sz="4400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Bild 16" descr="Blaue Minerva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84290" y="152400"/>
            <a:ext cx="1404316" cy="1404316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972" y="1720581"/>
            <a:ext cx="2112952" cy="149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7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DF8DC-04EF-0547-8EB0-AAED17745F3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Bild 4" descr="Blaue Minerva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600" y="152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4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Mastertitelformat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5E155-21DF-0C40-89D2-80CE0EAC4D4C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DF8DC-04EF-0547-8EB0-AAED17745F3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646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DF8DC-04EF-0547-8EB0-AAED17745F3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4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Mastertitelformat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94320-8A67-7744-A8D1-9A0B07B1C40B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670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Mastertitelformat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36B0F-13D3-BE48-822A-B2F58432A654}" type="slidenum">
              <a:rPr lang="en-GB">
                <a:latin typeface="Arial"/>
              </a:rPr>
              <a:pPr/>
              <a:t>‹Nr.›</a:t>
            </a:fld>
            <a:endParaRPr lang="en-GB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638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01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473" y="147963"/>
            <a:ext cx="8392558" cy="1329251"/>
          </a:xfrm>
        </p:spPr>
        <p:txBody>
          <a:bodyPr/>
          <a:lstStyle>
            <a:lvl1pPr>
              <a:defRPr sz="36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pic>
        <p:nvPicPr>
          <p:cNvPr id="7" name="Picture 6" descr="ac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7473" y="2807250"/>
            <a:ext cx="938093" cy="93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7" descr="hzb.pd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037714" y="4154588"/>
            <a:ext cx="2049615" cy="71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8" descr="Logo_CEC final.tif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7473" y="3846486"/>
            <a:ext cx="938094" cy="865615"/>
          </a:xfrm>
          <a:prstGeom prst="rect">
            <a:avLst/>
          </a:prstGeom>
        </p:spPr>
      </p:pic>
      <p:grpSp>
        <p:nvGrpSpPr>
          <p:cNvPr id="6" name="Gruppierung 23"/>
          <p:cNvGrpSpPr/>
          <p:nvPr userDrawn="1"/>
        </p:nvGrpSpPr>
        <p:grpSpPr>
          <a:xfrm>
            <a:off x="7231598" y="6057557"/>
            <a:ext cx="1580209" cy="597051"/>
            <a:chOff x="2355850" y="2413000"/>
            <a:chExt cx="4432300" cy="2082800"/>
          </a:xfrm>
        </p:grpSpPr>
        <p:pic>
          <p:nvPicPr>
            <p:cNvPr id="11" name="Bild 10" descr="logo unicat2.png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355850" y="2413000"/>
              <a:ext cx="4432300" cy="2032000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 userDrawn="1"/>
          </p:nvSpPr>
          <p:spPr>
            <a:xfrm>
              <a:off x="4572000" y="4038600"/>
              <a:ext cx="2209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/>
              </a:endParaRPr>
            </a:p>
          </p:txBody>
        </p:sp>
      </p:grpSp>
      <p:pic>
        <p:nvPicPr>
          <p:cNvPr id="15" name="Bild 9" descr="PastedGraphic-1.pdf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037714" y="4870445"/>
            <a:ext cx="1976039" cy="118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el 1"/>
          <p:cNvSpPr txBox="1">
            <a:spLocks/>
          </p:cNvSpPr>
          <p:nvPr userDrawn="1"/>
        </p:nvSpPr>
        <p:spPr>
          <a:xfrm>
            <a:off x="1188878" y="4599692"/>
            <a:ext cx="6606184" cy="1903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de-DE" sz="4400" dirty="0" smtClean="0">
                <a:solidFill>
                  <a:prstClr val="black"/>
                </a:solidFill>
                <a:latin typeface="Arial"/>
              </a:rPr>
              <a:t>Robert Schlögl</a:t>
            </a:r>
          </a:p>
          <a:p>
            <a:pPr algn="ctr">
              <a:spcBef>
                <a:spcPct val="0"/>
              </a:spcBef>
              <a:defRPr/>
            </a:pPr>
            <a:endParaRPr lang="de-DE" sz="4400" dirty="0" smtClean="0">
              <a:solidFill>
                <a:prstClr val="black"/>
              </a:solidFill>
              <a:latin typeface="Arial"/>
            </a:endParaRPr>
          </a:p>
          <a:p>
            <a:pPr algn="ctr">
              <a:spcBef>
                <a:spcPct val="0"/>
              </a:spcBef>
              <a:defRPr/>
            </a:pPr>
            <a:r>
              <a:rPr lang="de-DE" sz="4400" dirty="0" smtClean="0">
                <a:solidFill>
                  <a:prstClr val="black"/>
                </a:solidFill>
                <a:latin typeface="Arial"/>
              </a:rPr>
              <a:t>Fritz-Haber-Institut, Berlin</a:t>
            </a:r>
          </a:p>
          <a:p>
            <a:pPr algn="ctr">
              <a:spcBef>
                <a:spcPct val="0"/>
              </a:spcBef>
              <a:defRPr/>
            </a:pPr>
            <a:r>
              <a:rPr lang="de-DE" sz="4400" dirty="0" smtClean="0">
                <a:solidFill>
                  <a:prstClr val="black"/>
                </a:solidFill>
                <a:latin typeface="Arial"/>
              </a:rPr>
              <a:t>www. </a:t>
            </a:r>
            <a:r>
              <a:rPr lang="de-DE" sz="4400" dirty="0" err="1" smtClean="0">
                <a:solidFill>
                  <a:prstClr val="black"/>
                </a:solidFill>
                <a:latin typeface="Arial"/>
              </a:rPr>
              <a:t>fhi-berlin</a:t>
            </a:r>
            <a:r>
              <a:rPr lang="de-DE" sz="4400" dirty="0" smtClean="0">
                <a:solidFill>
                  <a:prstClr val="black"/>
                </a:solidFill>
                <a:latin typeface="Arial"/>
              </a:rPr>
              <a:t>. </a:t>
            </a:r>
            <a:r>
              <a:rPr lang="de-DE" sz="4400" dirty="0" err="1" smtClean="0">
                <a:solidFill>
                  <a:prstClr val="black"/>
                </a:solidFill>
                <a:latin typeface="Arial"/>
              </a:rPr>
              <a:t>mpg.de</a:t>
            </a:r>
            <a:endParaRPr lang="de-DE" sz="4400" dirty="0" smtClean="0">
              <a:solidFill>
                <a:prstClr val="black"/>
              </a:solidFill>
              <a:latin typeface="Arial"/>
            </a:endParaRPr>
          </a:p>
          <a:p>
            <a:pPr algn="ctr">
              <a:spcBef>
                <a:spcPct val="0"/>
              </a:spcBef>
              <a:defRPr/>
            </a:pPr>
            <a:endParaRPr lang="de-DE" sz="4400" dirty="0" smtClean="0">
              <a:solidFill>
                <a:prstClr val="black"/>
              </a:solidFill>
              <a:latin typeface="Arial"/>
            </a:endParaRPr>
          </a:p>
          <a:p>
            <a:pPr algn="ctr">
              <a:spcBef>
                <a:spcPct val="0"/>
              </a:spcBef>
              <a:defRPr/>
            </a:pPr>
            <a:r>
              <a:rPr lang="de-DE" sz="4400" dirty="0" smtClean="0">
                <a:solidFill>
                  <a:prstClr val="black"/>
                </a:solidFill>
                <a:latin typeface="Arial"/>
              </a:rPr>
              <a:t>MPI CEC, Mülheim</a:t>
            </a:r>
          </a:p>
          <a:p>
            <a:pPr algn="ctr">
              <a:spcBef>
                <a:spcPct val="0"/>
              </a:spcBef>
              <a:defRPr/>
            </a:pPr>
            <a:r>
              <a:rPr lang="de-DE" sz="4400" dirty="0" err="1" smtClean="0">
                <a:solidFill>
                  <a:prstClr val="black"/>
                </a:solidFill>
                <a:latin typeface="Arial"/>
              </a:rPr>
              <a:t>www.cec.mpg.de</a:t>
            </a:r>
            <a:endParaRPr lang="de-DE" sz="4400" dirty="0" smtClean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8" name="Bild 1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50352" y="4789977"/>
            <a:ext cx="1603083" cy="1132613"/>
          </a:xfrm>
          <a:prstGeom prst="rect">
            <a:avLst/>
          </a:prstGeom>
        </p:spPr>
      </p:pic>
      <p:pic>
        <p:nvPicPr>
          <p:cNvPr id="19" name="Picture 2" descr="http://www.popakademie.de/hochschule/gremien-partner/kooperationspartner-1/BMBF.svg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860" y="2807250"/>
            <a:ext cx="1622171" cy="8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Logo_FZ_Juelich_CMYK.eps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33544" y="3723461"/>
            <a:ext cx="1110804" cy="457046"/>
          </a:xfrm>
          <a:prstGeom prst="rect">
            <a:avLst/>
          </a:prstGeom>
          <a:noFill/>
        </p:spPr>
      </p:pic>
      <p:pic>
        <p:nvPicPr>
          <p:cNvPr id="21" name="image1.png"/>
          <p:cNvPicPr/>
          <p:nvPr userDrawn="1"/>
        </p:nvPicPr>
        <p:blipFill>
          <a:blip r:embed="rId10">
            <a:extLst/>
          </a:blip>
          <a:stretch>
            <a:fillRect/>
          </a:stretch>
        </p:blipFill>
        <p:spPr>
          <a:xfrm>
            <a:off x="407473" y="6046999"/>
            <a:ext cx="1345962" cy="449799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Untertitel 2"/>
          <p:cNvSpPr>
            <a:spLocks noGrp="1"/>
          </p:cNvSpPr>
          <p:nvPr>
            <p:ph type="subTitle" idx="1"/>
          </p:nvPr>
        </p:nvSpPr>
        <p:spPr>
          <a:xfrm>
            <a:off x="407473" y="1373556"/>
            <a:ext cx="8392558" cy="175260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79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8475-ED0B-8947-A259-92856045EC0D}" type="datetime1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151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C3C5-5925-2A4A-90C9-FBDAF1BF1CA5}" type="datetime1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000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43886" y="865862"/>
            <a:ext cx="6606184" cy="1903366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2638-D1E7-3041-804A-F8485313209A}" type="datetime1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ac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88646" y="3438744"/>
            <a:ext cx="1195609" cy="119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7" descr="hzb.pd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843832" y="3473662"/>
            <a:ext cx="2049615" cy="71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8" descr="Logo_CEC final.tif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8646" y="4870449"/>
            <a:ext cx="1195609" cy="1103233"/>
          </a:xfrm>
          <a:prstGeom prst="rect">
            <a:avLst/>
          </a:prstGeom>
        </p:spPr>
      </p:pic>
      <p:grpSp>
        <p:nvGrpSpPr>
          <p:cNvPr id="10" name="Gruppierung 23"/>
          <p:cNvGrpSpPr/>
          <p:nvPr userDrawn="1"/>
        </p:nvGrpSpPr>
        <p:grpSpPr>
          <a:xfrm>
            <a:off x="6770256" y="5254771"/>
            <a:ext cx="2049615" cy="718911"/>
            <a:chOff x="2355850" y="2413000"/>
            <a:chExt cx="4432300" cy="2082800"/>
          </a:xfrm>
        </p:grpSpPr>
        <p:pic>
          <p:nvPicPr>
            <p:cNvPr id="11" name="Bild 10" descr="logo unicat2.png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355850" y="2413000"/>
              <a:ext cx="4432300" cy="2032000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 userDrawn="1"/>
          </p:nvSpPr>
          <p:spPr>
            <a:xfrm>
              <a:off x="4572000" y="4038600"/>
              <a:ext cx="2209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Calibri"/>
              </a:endParaRPr>
            </a:p>
          </p:txBody>
        </p:sp>
      </p:grpSp>
      <p:pic>
        <p:nvPicPr>
          <p:cNvPr id="15" name="Bild 9" descr="PastedGraphic-1.pdf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843832" y="4189515"/>
            <a:ext cx="1976039" cy="118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el 1"/>
          <p:cNvSpPr txBox="1">
            <a:spLocks/>
          </p:cNvSpPr>
          <p:nvPr userDrawn="1"/>
        </p:nvSpPr>
        <p:spPr>
          <a:xfrm>
            <a:off x="1188878" y="3918762"/>
            <a:ext cx="6606184" cy="1903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de-DE" sz="4400" dirty="0" smtClean="0">
                <a:solidFill>
                  <a:prstClr val="black"/>
                </a:solidFill>
                <a:latin typeface="Calibri"/>
              </a:rPr>
              <a:t>Robert Schlögl</a:t>
            </a:r>
          </a:p>
          <a:p>
            <a:pPr algn="ctr">
              <a:spcBef>
                <a:spcPct val="0"/>
              </a:spcBef>
              <a:defRPr/>
            </a:pPr>
            <a:endParaRPr lang="de-DE" sz="4400" dirty="0" smtClean="0">
              <a:solidFill>
                <a:prstClr val="black"/>
              </a:solidFill>
              <a:latin typeface="Calibri"/>
            </a:endParaRPr>
          </a:p>
          <a:p>
            <a:pPr algn="ctr">
              <a:spcBef>
                <a:spcPct val="0"/>
              </a:spcBef>
              <a:defRPr/>
            </a:pPr>
            <a:r>
              <a:rPr lang="de-DE" sz="4400" dirty="0" smtClean="0">
                <a:solidFill>
                  <a:prstClr val="black"/>
                </a:solidFill>
                <a:latin typeface="Calibri"/>
              </a:rPr>
              <a:t>Fritz-Haber-Institut, Berlin</a:t>
            </a:r>
          </a:p>
          <a:p>
            <a:pPr algn="ctr">
              <a:spcBef>
                <a:spcPct val="0"/>
              </a:spcBef>
              <a:defRPr/>
            </a:pPr>
            <a:r>
              <a:rPr lang="de-DE" sz="4400" dirty="0" smtClean="0">
                <a:solidFill>
                  <a:prstClr val="black"/>
                </a:solidFill>
                <a:latin typeface="Calibri"/>
              </a:rPr>
              <a:t>www. </a:t>
            </a:r>
            <a:r>
              <a:rPr lang="de-DE" sz="4400" dirty="0" err="1" smtClean="0">
                <a:solidFill>
                  <a:prstClr val="black"/>
                </a:solidFill>
                <a:latin typeface="Calibri"/>
              </a:rPr>
              <a:t>fhi-berlin</a:t>
            </a:r>
            <a:r>
              <a:rPr lang="de-DE" sz="4400" dirty="0" smtClean="0">
                <a:solidFill>
                  <a:prstClr val="black"/>
                </a:solidFill>
                <a:latin typeface="Calibri"/>
              </a:rPr>
              <a:t>. </a:t>
            </a:r>
            <a:r>
              <a:rPr lang="de-DE" sz="4400" dirty="0" err="1" smtClean="0">
                <a:solidFill>
                  <a:prstClr val="black"/>
                </a:solidFill>
                <a:latin typeface="Calibri"/>
              </a:rPr>
              <a:t>mpg.de</a:t>
            </a:r>
            <a:endParaRPr lang="de-DE" sz="4400" dirty="0" smtClean="0">
              <a:solidFill>
                <a:prstClr val="black"/>
              </a:solidFill>
              <a:latin typeface="Calibri"/>
            </a:endParaRPr>
          </a:p>
          <a:p>
            <a:pPr algn="ctr">
              <a:spcBef>
                <a:spcPct val="0"/>
              </a:spcBef>
              <a:defRPr/>
            </a:pPr>
            <a:endParaRPr lang="de-DE" sz="4400" dirty="0" smtClean="0">
              <a:solidFill>
                <a:prstClr val="black"/>
              </a:solidFill>
              <a:latin typeface="Calibri"/>
            </a:endParaRPr>
          </a:p>
          <a:p>
            <a:pPr algn="ctr">
              <a:spcBef>
                <a:spcPct val="0"/>
              </a:spcBef>
              <a:defRPr/>
            </a:pPr>
            <a:r>
              <a:rPr lang="de-DE" sz="4400" dirty="0" smtClean="0">
                <a:solidFill>
                  <a:prstClr val="black"/>
                </a:solidFill>
                <a:latin typeface="Calibri"/>
              </a:rPr>
              <a:t>MPI CEC, Mülheim</a:t>
            </a:r>
          </a:p>
          <a:p>
            <a:pPr algn="ctr">
              <a:spcBef>
                <a:spcPct val="0"/>
              </a:spcBef>
              <a:defRPr/>
            </a:pPr>
            <a:r>
              <a:rPr lang="de-DE" sz="4400" dirty="0" err="1" smtClean="0">
                <a:solidFill>
                  <a:prstClr val="black"/>
                </a:solidFill>
                <a:latin typeface="Calibri"/>
              </a:rPr>
              <a:t>www.cec.mpg.de</a:t>
            </a:r>
            <a:endParaRPr lang="de-DE" sz="4400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Bild 16" descr="Blaue Minerva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84290" y="152400"/>
            <a:ext cx="1404316" cy="1404316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974" y="1720585"/>
            <a:ext cx="2112952" cy="149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1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B034-9CD0-1B43-B6CB-BE6A0A93C9DA}" type="datetime1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Bild 4" descr="Blaue Minerva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600" y="152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0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7" descr="AC_blau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97875" y="63500"/>
            <a:ext cx="581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993"/>
          <p:cNvSpPr>
            <a:spLocks noChangeArrowheads="1"/>
          </p:cNvSpPr>
          <p:nvPr userDrawn="1"/>
        </p:nvSpPr>
        <p:spPr bwMode="auto">
          <a:xfrm>
            <a:off x="-33338" y="6535738"/>
            <a:ext cx="9177338" cy="32385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393" tIns="43197" rIns="86393" bIns="43197" anchor="ctr"/>
          <a:lstStyle>
            <a:lvl1pPr defTabSz="863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993"/>
          <p:cNvSpPr>
            <a:spLocks noChangeArrowheads="1"/>
          </p:cNvSpPr>
          <p:nvPr userDrawn="1"/>
        </p:nvSpPr>
        <p:spPr bwMode="auto">
          <a:xfrm flipV="1">
            <a:off x="1028700" y="693738"/>
            <a:ext cx="8001000" cy="46037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393" tIns="43197" rIns="86393" bIns="43197" anchor="ctr"/>
          <a:lstStyle>
            <a:lvl1pPr defTabSz="863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5" name="Picture 4" descr="fhiminerva_acblau_fett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850" y="49213"/>
            <a:ext cx="89058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8"/>
          <p:cNvSpPr txBox="1">
            <a:spLocks noChangeArrowheads="1"/>
          </p:cNvSpPr>
          <p:nvPr userDrawn="1"/>
        </p:nvSpPr>
        <p:spPr bwMode="auto">
          <a:xfrm>
            <a:off x="407988" y="6553200"/>
            <a:ext cx="8566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Arial Narrow" pitchFamily="-1" charset="0"/>
              </a:rPr>
              <a:t>Christian Heine, Department  of </a:t>
            </a:r>
            <a:r>
              <a:rPr lang="en-US" sz="1400">
                <a:solidFill>
                  <a:schemeClr val="bg1"/>
                </a:solidFill>
                <a:latin typeface="Arial Narrow" pitchFamily="-1" charset="0"/>
              </a:rPr>
              <a:t>Inorganic Chemistry, Fritz-Haber-Institut der Max-Planck-Gesellschaft, Berlin, Germany</a:t>
            </a:r>
            <a:r>
              <a:rPr lang="en-US" sz="1400">
                <a:solidFill>
                  <a:schemeClr val="bg1"/>
                </a:solidFill>
              </a:rPr>
              <a:t>        </a:t>
            </a:r>
            <a:fld id="{9C5D0DCC-65A2-CD45-8DD6-70BAF418604E}" type="slidenum">
              <a:rPr lang="en-US" sz="1400" b="1">
                <a:solidFill>
                  <a:schemeClr val="bg1"/>
                </a:solidFill>
              </a:rPr>
              <a:pPr/>
              <a:t>‹Nr.›</a:t>
            </a:fld>
            <a:r>
              <a:rPr lang="en-US" sz="14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 Box 7"/>
          <p:cNvSpPr txBox="1">
            <a:spLocks noChangeArrowheads="1"/>
          </p:cNvSpPr>
          <p:nvPr userDrawn="1"/>
        </p:nvSpPr>
        <p:spPr bwMode="auto">
          <a:xfrm>
            <a:off x="1252538" y="130175"/>
            <a:ext cx="7037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ea typeface="+mn-ea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DB5D-7775-4045-B604-3520DA07234C}" type="datetime1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657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A6E0C-DBA7-9445-9F12-4A91CA8A78A9}" type="datetime1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683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Mastertitelformat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5E155-21DF-0C40-89D2-80CE0EAC4D4C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722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7" descr="AC_blau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97875" y="63500"/>
            <a:ext cx="581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993"/>
          <p:cNvSpPr>
            <a:spLocks noChangeArrowheads="1"/>
          </p:cNvSpPr>
          <p:nvPr userDrawn="1"/>
        </p:nvSpPr>
        <p:spPr bwMode="auto">
          <a:xfrm>
            <a:off x="-33338" y="6535738"/>
            <a:ext cx="9177338" cy="32385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393" tIns="43197" rIns="86393" bIns="43197" anchor="ctr"/>
          <a:lstStyle>
            <a:lvl1pPr defTabSz="863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" name="Rectangle 993"/>
          <p:cNvSpPr>
            <a:spLocks noChangeArrowheads="1"/>
          </p:cNvSpPr>
          <p:nvPr userDrawn="1"/>
        </p:nvSpPr>
        <p:spPr bwMode="auto">
          <a:xfrm flipV="1">
            <a:off x="1028700" y="693738"/>
            <a:ext cx="8001000" cy="46037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393" tIns="43197" rIns="86393" bIns="43197" anchor="ctr"/>
          <a:lstStyle>
            <a:lvl1pPr defTabSz="863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5" name="Picture 4" descr="fhiminerva_acblau_fett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850" y="49213"/>
            <a:ext cx="89058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8"/>
          <p:cNvSpPr txBox="1">
            <a:spLocks noChangeArrowheads="1"/>
          </p:cNvSpPr>
          <p:nvPr userDrawn="1"/>
        </p:nvSpPr>
        <p:spPr bwMode="auto">
          <a:xfrm>
            <a:off x="407988" y="6553200"/>
            <a:ext cx="8566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400">
                <a:solidFill>
                  <a:prstClr val="white"/>
                </a:solidFill>
                <a:latin typeface="Arial Narrow" pitchFamily="-1" charset="0"/>
              </a:rPr>
              <a:t>Christian Heine, Department  of </a:t>
            </a:r>
            <a:r>
              <a:rPr lang="en-US" sz="1400">
                <a:solidFill>
                  <a:prstClr val="white"/>
                </a:solidFill>
                <a:latin typeface="Arial Narrow" pitchFamily="-1" charset="0"/>
              </a:rPr>
              <a:t>Inorganic Chemistry, Fritz-Haber-Institut der Max-Planck-Gesellschaft, Berlin, Germany</a:t>
            </a:r>
            <a:r>
              <a:rPr lang="en-US" sz="1400">
                <a:solidFill>
                  <a:prstClr val="white"/>
                </a:solidFill>
                <a:latin typeface="Calibri"/>
              </a:rPr>
              <a:t>        </a:t>
            </a:r>
            <a:fld id="{9C5D0DCC-65A2-CD45-8DD6-70BAF418604E}" type="slidenum">
              <a:rPr lang="en-US" sz="1400" b="1">
                <a:solidFill>
                  <a:prstClr val="white"/>
                </a:solidFill>
                <a:latin typeface="Calibri"/>
              </a:rPr>
              <a:pPr/>
              <a:t>‹Nr.›</a:t>
            </a:fld>
            <a:r>
              <a:rPr lang="en-US" sz="140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7" name="Text Box 7"/>
          <p:cNvSpPr txBox="1">
            <a:spLocks noChangeArrowheads="1"/>
          </p:cNvSpPr>
          <p:nvPr userDrawn="1"/>
        </p:nvSpPr>
        <p:spPr bwMode="auto">
          <a:xfrm>
            <a:off x="1252538" y="130175"/>
            <a:ext cx="7037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18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7" descr="AC_blau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97875" y="63500"/>
            <a:ext cx="581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993"/>
          <p:cNvSpPr>
            <a:spLocks noChangeArrowheads="1"/>
          </p:cNvSpPr>
          <p:nvPr userDrawn="1"/>
        </p:nvSpPr>
        <p:spPr bwMode="auto">
          <a:xfrm>
            <a:off x="-33338" y="6535738"/>
            <a:ext cx="9177338" cy="32385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393" tIns="43197" rIns="86393" bIns="43197" anchor="ctr"/>
          <a:lstStyle>
            <a:lvl1pPr defTabSz="863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" name="Rectangle 993"/>
          <p:cNvSpPr>
            <a:spLocks noChangeArrowheads="1"/>
          </p:cNvSpPr>
          <p:nvPr userDrawn="1"/>
        </p:nvSpPr>
        <p:spPr bwMode="auto">
          <a:xfrm flipV="1">
            <a:off x="1028700" y="693738"/>
            <a:ext cx="8001000" cy="46037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393" tIns="43197" rIns="86393" bIns="43197" anchor="ctr"/>
          <a:lstStyle>
            <a:lvl1pPr defTabSz="863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5" name="Picture 4" descr="fhiminerva_acblau_fett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850" y="49213"/>
            <a:ext cx="89058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8"/>
          <p:cNvSpPr txBox="1">
            <a:spLocks noChangeArrowheads="1"/>
          </p:cNvSpPr>
          <p:nvPr userDrawn="1"/>
        </p:nvSpPr>
        <p:spPr bwMode="auto">
          <a:xfrm>
            <a:off x="407988" y="6553200"/>
            <a:ext cx="8566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400">
                <a:solidFill>
                  <a:prstClr val="white"/>
                </a:solidFill>
                <a:latin typeface="Arial Narrow" pitchFamily="-1" charset="0"/>
              </a:rPr>
              <a:t>Christian Heine, Department  of </a:t>
            </a:r>
            <a:r>
              <a:rPr lang="en-US" sz="1400">
                <a:solidFill>
                  <a:prstClr val="white"/>
                </a:solidFill>
                <a:latin typeface="Arial Narrow" pitchFamily="-1" charset="0"/>
              </a:rPr>
              <a:t>Inorganic Chemistry, Fritz-Haber-Institut der Max-Planck-Gesellschaft, Berlin, Germany</a:t>
            </a:r>
            <a:r>
              <a:rPr lang="en-US" sz="1400">
                <a:solidFill>
                  <a:prstClr val="white"/>
                </a:solidFill>
                <a:latin typeface="Calibri"/>
              </a:rPr>
              <a:t>        </a:t>
            </a:r>
            <a:fld id="{9C5D0DCC-65A2-CD45-8DD6-70BAF418604E}" type="slidenum">
              <a:rPr lang="en-US" sz="1400" b="1">
                <a:solidFill>
                  <a:prstClr val="white"/>
                </a:solidFill>
                <a:latin typeface="Calibri"/>
              </a:rPr>
              <a:pPr/>
              <a:t>‹Nr.›</a:t>
            </a:fld>
            <a:r>
              <a:rPr lang="en-US" sz="140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7" name="Text Box 7"/>
          <p:cNvSpPr txBox="1">
            <a:spLocks noChangeArrowheads="1"/>
          </p:cNvSpPr>
          <p:nvPr userDrawn="1"/>
        </p:nvSpPr>
        <p:spPr bwMode="auto">
          <a:xfrm>
            <a:off x="1252538" y="130175"/>
            <a:ext cx="7037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25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7" descr="AC_blau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97875" y="63500"/>
            <a:ext cx="581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993"/>
          <p:cNvSpPr>
            <a:spLocks noChangeArrowheads="1"/>
          </p:cNvSpPr>
          <p:nvPr userDrawn="1"/>
        </p:nvSpPr>
        <p:spPr bwMode="auto">
          <a:xfrm>
            <a:off x="-33338" y="6535738"/>
            <a:ext cx="9177338" cy="32385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393" tIns="43197" rIns="86393" bIns="43197" anchor="ctr"/>
          <a:lstStyle>
            <a:lvl1pPr defTabSz="863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" name="Rectangle 993"/>
          <p:cNvSpPr>
            <a:spLocks noChangeArrowheads="1"/>
          </p:cNvSpPr>
          <p:nvPr userDrawn="1"/>
        </p:nvSpPr>
        <p:spPr bwMode="auto">
          <a:xfrm flipV="1">
            <a:off x="1028700" y="693738"/>
            <a:ext cx="8001000" cy="46037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393" tIns="43197" rIns="86393" bIns="43197" anchor="ctr"/>
          <a:lstStyle>
            <a:lvl1pPr defTabSz="863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5" name="Picture 4" descr="fhiminerva_acblau_fett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850" y="49213"/>
            <a:ext cx="89058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8"/>
          <p:cNvSpPr txBox="1">
            <a:spLocks noChangeArrowheads="1"/>
          </p:cNvSpPr>
          <p:nvPr userDrawn="1"/>
        </p:nvSpPr>
        <p:spPr bwMode="auto">
          <a:xfrm>
            <a:off x="407988" y="6553200"/>
            <a:ext cx="8566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400">
                <a:solidFill>
                  <a:prstClr val="white"/>
                </a:solidFill>
                <a:latin typeface="Arial Narrow" pitchFamily="-1" charset="0"/>
              </a:rPr>
              <a:t>Christian Heine, Department  of </a:t>
            </a:r>
            <a:r>
              <a:rPr lang="en-US" sz="1400">
                <a:solidFill>
                  <a:prstClr val="white"/>
                </a:solidFill>
                <a:latin typeface="Arial Narrow" pitchFamily="-1" charset="0"/>
              </a:rPr>
              <a:t>Inorganic Chemistry, Fritz-Haber-Institut der Max-Planck-Gesellschaft, Berlin, Germany</a:t>
            </a:r>
            <a:r>
              <a:rPr lang="en-US" sz="1400">
                <a:solidFill>
                  <a:prstClr val="white"/>
                </a:solidFill>
                <a:latin typeface="Calibri"/>
              </a:rPr>
              <a:t>        </a:t>
            </a:r>
            <a:fld id="{9C5D0DCC-65A2-CD45-8DD6-70BAF418604E}" type="slidenum">
              <a:rPr lang="en-US" sz="1400" b="1">
                <a:solidFill>
                  <a:prstClr val="white"/>
                </a:solidFill>
                <a:latin typeface="Calibri"/>
              </a:rPr>
              <a:pPr/>
              <a:t>‹Nr.›</a:t>
            </a:fld>
            <a:r>
              <a:rPr lang="en-US" sz="140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7" name="Text Box 7"/>
          <p:cNvSpPr txBox="1">
            <a:spLocks noChangeArrowheads="1"/>
          </p:cNvSpPr>
          <p:nvPr userDrawn="1"/>
        </p:nvSpPr>
        <p:spPr bwMode="auto">
          <a:xfrm>
            <a:off x="1252538" y="130175"/>
            <a:ext cx="7037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58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Mastertitelformat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1"/>
          </p:nvPr>
        </p:nvSpPr>
        <p:spPr>
          <a:xfrm>
            <a:off x="228600" y="6172200"/>
            <a:ext cx="6096000" cy="685800"/>
          </a:xfrm>
        </p:spPr>
        <p:txBody>
          <a:bodyPr/>
          <a:lstStyle>
            <a:lvl1pPr>
              <a:buNone/>
              <a:defRPr sz="1400"/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5" name="Foliennummernplatzhalt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AA07A-C773-4947-8220-85E6F8158B2E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491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Mastertitelformat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1"/>
          </p:nvPr>
        </p:nvSpPr>
        <p:spPr>
          <a:xfrm>
            <a:off x="228600" y="6172200"/>
            <a:ext cx="6096000" cy="685800"/>
          </a:xfrm>
        </p:spPr>
        <p:txBody>
          <a:bodyPr/>
          <a:lstStyle>
            <a:lvl1pPr>
              <a:buNone/>
              <a:defRPr sz="1400"/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5" name="Foliennummernplatzhalt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AA07A-C773-4947-8220-85E6F8158B2E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379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7" descr="AC_blau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97875" y="63500"/>
            <a:ext cx="581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993"/>
          <p:cNvSpPr>
            <a:spLocks noChangeArrowheads="1"/>
          </p:cNvSpPr>
          <p:nvPr userDrawn="1"/>
        </p:nvSpPr>
        <p:spPr bwMode="auto">
          <a:xfrm>
            <a:off x="-33338" y="6535738"/>
            <a:ext cx="9177338" cy="32385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393" tIns="43197" rIns="86393" bIns="43197" anchor="ctr"/>
          <a:lstStyle>
            <a:lvl1pPr defTabSz="863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993"/>
          <p:cNvSpPr>
            <a:spLocks noChangeArrowheads="1"/>
          </p:cNvSpPr>
          <p:nvPr userDrawn="1"/>
        </p:nvSpPr>
        <p:spPr bwMode="auto">
          <a:xfrm flipV="1">
            <a:off x="1028700" y="693738"/>
            <a:ext cx="8001000" cy="46037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393" tIns="43197" rIns="86393" bIns="43197" anchor="ctr"/>
          <a:lstStyle>
            <a:lvl1pPr defTabSz="863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5" name="Picture 4" descr="fhiminerva_acblau_fett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850" y="49213"/>
            <a:ext cx="89058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8"/>
          <p:cNvSpPr txBox="1">
            <a:spLocks noChangeArrowheads="1"/>
          </p:cNvSpPr>
          <p:nvPr userDrawn="1"/>
        </p:nvSpPr>
        <p:spPr bwMode="auto">
          <a:xfrm>
            <a:off x="407988" y="6553200"/>
            <a:ext cx="8566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Arial Narrow" pitchFamily="-1" charset="0"/>
              </a:rPr>
              <a:t>Christian Heine, Department  of </a:t>
            </a:r>
            <a:r>
              <a:rPr lang="en-US" sz="1400">
                <a:solidFill>
                  <a:schemeClr val="bg1"/>
                </a:solidFill>
                <a:latin typeface="Arial Narrow" pitchFamily="-1" charset="0"/>
              </a:rPr>
              <a:t>Inorganic Chemistry, Fritz-Haber-Institut der Max-Planck-Gesellschaft, Berlin, Germany</a:t>
            </a:r>
            <a:r>
              <a:rPr lang="en-US" sz="1400">
                <a:solidFill>
                  <a:schemeClr val="bg1"/>
                </a:solidFill>
              </a:rPr>
              <a:t>        </a:t>
            </a:r>
            <a:fld id="{9C5D0DCC-65A2-CD45-8DD6-70BAF418604E}" type="slidenum">
              <a:rPr lang="en-US" sz="1400" b="1">
                <a:solidFill>
                  <a:schemeClr val="bg1"/>
                </a:solidFill>
              </a:rPr>
              <a:pPr/>
              <a:t>‹Nr.›</a:t>
            </a:fld>
            <a:r>
              <a:rPr lang="en-US" sz="14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 Box 7"/>
          <p:cNvSpPr txBox="1">
            <a:spLocks noChangeArrowheads="1"/>
          </p:cNvSpPr>
          <p:nvPr userDrawn="1"/>
        </p:nvSpPr>
        <p:spPr bwMode="auto">
          <a:xfrm>
            <a:off x="1252538" y="130175"/>
            <a:ext cx="7037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ea typeface="+mn-ea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87.xml"/><Relationship Id="rId13" Type="http://schemas.openxmlformats.org/officeDocument/2006/relationships/theme" Target="../theme/theme10.xml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theme" Target="../theme/theme7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2.xml"/><Relationship Id="rId8" Type="http://schemas.openxmlformats.org/officeDocument/2006/relationships/theme" Target="../theme/theme8.xml"/><Relationship Id="rId1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4" Type="http://schemas.openxmlformats.org/officeDocument/2006/relationships/theme" Target="../theme/theme9.xml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1C72B-DD43-9649-8E09-D26419C8B7CF}" type="datetime1">
              <a:rPr lang="de-DE" smtClean="0"/>
              <a:pPr/>
              <a:t>31/05/17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60AFD-1ED0-C949-9582-391D01EA93F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6" r:id="rId5"/>
    <p:sldLayoutId id="2147483657" r:id="rId6"/>
    <p:sldLayoutId id="2147483689" r:id="rId7"/>
    <p:sldLayoutId id="2147483691" r:id="rId8"/>
    <p:sldLayoutId id="2147483692" r:id="rId9"/>
    <p:sldLayoutId id="2147483693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1C72B-DD43-9649-8E09-D26419C8B7CF}" type="datetime1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60AFD-1ED0-C949-9582-391D01EA93FD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903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0"/>
            <a:ext cx="7467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86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4"/>
          </p:nvPr>
        </p:nvSpPr>
        <p:spPr>
          <a:xfrm>
            <a:off x="143402" y="6264279"/>
            <a:ext cx="1066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B9DCF16-4604-854D-AC2A-349832297BB7}" type="slidenum">
              <a:rPr lang="en-GB"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 dirty="0"/>
          </a:p>
        </p:txBody>
      </p:sp>
      <p:pic>
        <p:nvPicPr>
          <p:cNvPr id="15" name="Bild 14" descr="Blaue Minerva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62646" y="2985797"/>
            <a:ext cx="1476677" cy="147667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701" r:id="rId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91103-F910-6649-B1DF-22004CD845A4}" type="datetimeFigureOut">
              <a:rPr lang="de-DE" smtClean="0"/>
              <a:t>31/05/17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93A04-4BE7-D649-9C07-FC9A8588A8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2485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2CBB5-98D5-6343-8158-AE3C11D85ADE}" type="datetimeFigureOut">
              <a:rPr lang="de-DE" smtClean="0"/>
              <a:t>31/05/17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88FC9-B680-E046-9905-44FBCD52F9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473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FF302-6CA0-F444-9B57-098DAEB327AD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B64A1-8E52-2949-AA8C-E98F10F696E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746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91103-F910-6649-B1DF-22004CD845A4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93A04-4BE7-D649-9C07-FC9A8588A810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4796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DF8DC-04EF-0547-8EB0-AAED17745F3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60AFD-1ED0-C949-9582-391D01EA93FD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741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8" r:id="rId3"/>
    <p:sldLayoutId id="2147483849" r:id="rId4"/>
    <p:sldLayoutId id="2147483850" r:id="rId5"/>
    <p:sldLayoutId id="2147483885" r:id="rId6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DF8DC-04EF-0547-8EB0-AAED17745F3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31/05/17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60AFD-1ED0-C949-9582-391D01EA93FD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895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0"/>
            <a:ext cx="7467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86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4"/>
          </p:nvPr>
        </p:nvSpPr>
        <p:spPr>
          <a:xfrm>
            <a:off x="143402" y="6264279"/>
            <a:ext cx="1066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B9DCF16-4604-854D-AC2A-349832297BB7}" type="slidenum">
              <a:rPr lang="en-GB" smtClean="0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 dirty="0">
              <a:latin typeface="Arial"/>
            </a:endParaRPr>
          </a:p>
        </p:txBody>
      </p:sp>
      <p:pic>
        <p:nvPicPr>
          <p:cNvPr id="15" name="Bild 14" descr="Blaue Minerva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62646" y="2985797"/>
            <a:ext cx="1476677" cy="147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2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chart" Target="../charts/chart2.xml"/><Relationship Id="rId3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chart" Target="../charts/chart4.xml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21.emf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536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6541927-38FB-2F41-B5A7-EB79259EFA27}" type="slidenum">
              <a:rPr lang="en-GB" sz="1800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1</a:t>
            </a:fld>
            <a:endParaRPr lang="en-GB" sz="180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GB" sz="18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29789"/>
            <a:ext cx="8229600" cy="1143000"/>
          </a:xfrm>
        </p:spPr>
        <p:txBody>
          <a:bodyPr/>
          <a:lstStyle/>
          <a:p>
            <a:r>
              <a:rPr lang="de-DE" dirty="0" err="1" smtClean="0"/>
              <a:t>Decarbonisation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8484"/>
            <a:ext cx="8229600" cy="5130195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The quest for sustainable energy leads to a pressure against using fossil (and nuclear) fuels.</a:t>
            </a:r>
          </a:p>
          <a:p>
            <a:r>
              <a:rPr lang="en-GB" dirty="0" smtClean="0"/>
              <a:t>Wind and solar electricity offer this potential for part of the electricity system.</a:t>
            </a:r>
          </a:p>
          <a:p>
            <a:r>
              <a:rPr lang="en-GB" dirty="0" smtClean="0"/>
              <a:t>Volatility and inescapable uses of chemical energy carriers require the conversion of electricity into chemistry: solar fuels.</a:t>
            </a:r>
          </a:p>
          <a:p>
            <a:r>
              <a:rPr lang="en-GB" dirty="0" smtClean="0"/>
              <a:t>The use of CO</a:t>
            </a:r>
            <a:r>
              <a:rPr lang="en-GB" baseline="-25000" dirty="0" smtClean="0"/>
              <a:t>2</a:t>
            </a:r>
            <a:r>
              <a:rPr lang="en-GB" dirty="0" smtClean="0"/>
              <a:t> as feedstock rather than as waste is demonstrated in nature on a much larger scale than we need.</a:t>
            </a:r>
          </a:p>
          <a:p>
            <a:r>
              <a:rPr lang="en-GB" dirty="0" smtClean="0"/>
              <a:t>The technological realization of such processes is still missing.</a:t>
            </a:r>
          </a:p>
          <a:p>
            <a:r>
              <a:rPr lang="en-GB" dirty="0" smtClean="0"/>
              <a:t>Avoiding much emission from fossil sources remains a critical goal for sustainable energy systems.</a:t>
            </a:r>
          </a:p>
        </p:txBody>
      </p:sp>
      <p:pic>
        <p:nvPicPr>
          <p:cNvPr id="7" name="Bild 6" descr="2015 energy system functio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4" y="928491"/>
            <a:ext cx="8807736" cy="590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6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571" y="274638"/>
            <a:ext cx="8772072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Strategies for unaccounted CO</a:t>
            </a:r>
            <a:r>
              <a:rPr lang="en-GB" baseline="-25000" dirty="0" smtClean="0"/>
              <a:t>2</a:t>
            </a:r>
            <a:r>
              <a:rPr lang="en-GB" dirty="0" smtClean="0"/>
              <a:t> minimization: note dimensions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Not CO</a:t>
            </a:r>
            <a:r>
              <a:rPr lang="en-GB" sz="2800" baseline="-25000" dirty="0" smtClean="0"/>
              <a:t>2</a:t>
            </a:r>
            <a:r>
              <a:rPr lang="en-GB" sz="2800" dirty="0" smtClean="0"/>
              <a:t> itself but unaccounted CO</a:t>
            </a:r>
            <a:r>
              <a:rPr lang="en-GB" sz="2800" baseline="-25000" dirty="0" smtClean="0"/>
              <a:t>2</a:t>
            </a:r>
            <a:r>
              <a:rPr lang="en-GB" sz="2800" dirty="0" smtClean="0"/>
              <a:t> is the problem.</a:t>
            </a:r>
          </a:p>
          <a:p>
            <a:r>
              <a:rPr lang="en-GB" sz="2800" dirty="0" smtClean="0"/>
              <a:t>Reduction of fossil sources is essential, immediate removal is unwise.</a:t>
            </a:r>
          </a:p>
          <a:p>
            <a:r>
              <a:rPr lang="en-GB" sz="2800" dirty="0" smtClean="0"/>
              <a:t>Energy saving is critical but must be done in systemic socio-economical manner.</a:t>
            </a:r>
          </a:p>
          <a:p>
            <a:r>
              <a:rPr lang="en-GB" sz="2800" dirty="0" smtClean="0"/>
              <a:t>It is critical to begin with intentional reduction of CO</a:t>
            </a:r>
            <a:r>
              <a:rPr lang="en-GB" sz="2800" baseline="-25000" dirty="0" smtClean="0"/>
              <a:t>2</a:t>
            </a:r>
            <a:r>
              <a:rPr lang="en-GB" sz="2800" dirty="0" smtClean="0"/>
              <a:t> emission (not existent today!).</a:t>
            </a:r>
          </a:p>
          <a:p>
            <a:r>
              <a:rPr lang="en-GB" sz="2800" dirty="0" smtClean="0"/>
              <a:t>The master plan is a combination of fossil minimization with a recycling concept.</a:t>
            </a:r>
            <a:endParaRPr lang="en-GB" sz="2800" dirty="0"/>
          </a:p>
        </p:txBody>
      </p:sp>
      <p:pic>
        <p:nvPicPr>
          <p:cNvPr id="4" name="Bild 3" descr="energiesystem sehr einfach oktober 2016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08907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530042" y="5860450"/>
            <a:ext cx="59644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00FF"/>
                </a:solidFill>
              </a:rPr>
              <a:t>Close the man-made CO</a:t>
            </a:r>
            <a:r>
              <a:rPr lang="en-GB" sz="2400" baseline="-25000" dirty="0" smtClean="0">
                <a:solidFill>
                  <a:srgbClr val="0000FF"/>
                </a:solidFill>
              </a:rPr>
              <a:t>2</a:t>
            </a:r>
            <a:r>
              <a:rPr lang="en-GB" sz="2400" dirty="0" smtClean="0">
                <a:solidFill>
                  <a:srgbClr val="0000FF"/>
                </a:solidFill>
              </a:rPr>
              <a:t> cycle as nature does</a:t>
            </a:r>
          </a:p>
          <a:p>
            <a:pPr algn="ctr"/>
            <a:r>
              <a:rPr lang="en-GB" sz="2400" dirty="0" smtClean="0">
                <a:solidFill>
                  <a:srgbClr val="0000FF"/>
                </a:solidFill>
              </a:rPr>
              <a:t>Not de-carbonisation but de-fossilization</a:t>
            </a:r>
            <a:endParaRPr lang="en-GB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54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34082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Chemical </a:t>
            </a:r>
            <a:r>
              <a:rPr lang="de-DE" dirty="0" err="1" smtClean="0"/>
              <a:t>Industry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400" dirty="0" smtClean="0"/>
              <a:t>Conservative by-</a:t>
            </a:r>
            <a:r>
              <a:rPr lang="en-GB" sz="2400" dirty="0" err="1" smtClean="0"/>
              <a:t>stander</a:t>
            </a:r>
            <a:r>
              <a:rPr lang="en-GB" sz="2400" dirty="0" smtClean="0"/>
              <a:t> in past energy transformations:</a:t>
            </a:r>
          </a:p>
          <a:p>
            <a:r>
              <a:rPr lang="en-GB" sz="2400" dirty="0" smtClean="0"/>
              <a:t>New business opportunities, adaptation for own feedstock supply.</a:t>
            </a:r>
          </a:p>
          <a:p>
            <a:r>
              <a:rPr lang="en-GB" sz="2400" dirty="0" smtClean="0"/>
              <a:t>De-fossilization will profoundly change this picture.</a:t>
            </a:r>
          </a:p>
          <a:p>
            <a:r>
              <a:rPr lang="en-GB" sz="2400" dirty="0" smtClean="0"/>
              <a:t>Traditional businesses will disappear rapidly on the time scale of the industry.</a:t>
            </a:r>
          </a:p>
          <a:p>
            <a:r>
              <a:rPr lang="en-GB" sz="2400" dirty="0"/>
              <a:t>C</a:t>
            </a:r>
            <a:r>
              <a:rPr lang="en-GB" sz="2400" dirty="0" smtClean="0"/>
              <a:t>ore technology „catalysis“ will remain.</a:t>
            </a:r>
          </a:p>
          <a:p>
            <a:r>
              <a:rPr lang="en-GB" sz="2400" dirty="0" smtClean="0"/>
              <a:t>Challenges for novel reactions and process designs.</a:t>
            </a:r>
          </a:p>
          <a:p>
            <a:r>
              <a:rPr lang="en-GB" sz="2400" dirty="0"/>
              <a:t>M</a:t>
            </a:r>
            <a:r>
              <a:rPr lang="en-GB" sz="2400" dirty="0" smtClean="0"/>
              <a:t>uch larger scale of application.</a:t>
            </a:r>
          </a:p>
          <a:p>
            <a:r>
              <a:rPr lang="en-GB" sz="2400" dirty="0" smtClean="0"/>
              <a:t>Are we ready for these challenges??</a:t>
            </a:r>
          </a:p>
          <a:p>
            <a:r>
              <a:rPr lang="en-GB" sz="2400" dirty="0" smtClean="0"/>
              <a:t>Do we see this vision or will we remain passive?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0123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Catalysis</a:t>
            </a:r>
            <a:r>
              <a:rPr lang="de-DE" dirty="0" smtClean="0"/>
              <a:t> </a:t>
            </a:r>
            <a:r>
              <a:rPr lang="de-DE" dirty="0" err="1" smtClean="0"/>
              <a:t>today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6779" y="1241029"/>
            <a:ext cx="8977221" cy="4525963"/>
          </a:xfrm>
        </p:spPr>
        <p:txBody>
          <a:bodyPr>
            <a:noAutofit/>
          </a:bodyPr>
          <a:lstStyle/>
          <a:p>
            <a:r>
              <a:rPr lang="en-GB" sz="2400" dirty="0" smtClean="0"/>
              <a:t>Heterogeneous catalysis science has made a breakthrough development.</a:t>
            </a:r>
          </a:p>
          <a:p>
            <a:r>
              <a:rPr lang="en-GB" sz="2400" dirty="0" smtClean="0"/>
              <a:t>We understand the complexity of a multi-dimensional phenomenon.</a:t>
            </a:r>
          </a:p>
          <a:p>
            <a:r>
              <a:rPr lang="en-GB" sz="2400" dirty="0" smtClean="0"/>
              <a:t>We cope with reaction networks rather than their formal simplifications.</a:t>
            </a:r>
          </a:p>
          <a:p>
            <a:r>
              <a:rPr lang="en-GB" sz="2400" dirty="0" smtClean="0"/>
              <a:t>We accept chemical dynamics as rule rather than curiosity.</a:t>
            </a:r>
          </a:p>
          <a:p>
            <a:r>
              <a:rPr lang="en-GB" sz="2400" dirty="0" smtClean="0"/>
              <a:t>We have a theory-supported integrated workflow supporting traditional chemical engineering with practical realizations.</a:t>
            </a:r>
          </a:p>
          <a:p>
            <a:r>
              <a:rPr lang="en-GB" sz="2400" dirty="0" smtClean="0"/>
              <a:t>Can only be executed in collaboration (see the microelectronics challenge).</a:t>
            </a:r>
            <a:endParaRPr lang="en-GB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5E155-21DF-0C40-89D2-80CE0EAC4D4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Bild 4" descr="multiscale catalys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734"/>
            <a:ext cx="9144000" cy="5419745"/>
          </a:xfrm>
          <a:prstGeom prst="rect">
            <a:avLst/>
          </a:prstGeom>
        </p:spPr>
      </p:pic>
      <p:pic>
        <p:nvPicPr>
          <p:cNvPr id="6" name="Bild 5" descr="workflow catalysis 4.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734"/>
            <a:ext cx="9144000" cy="555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Transformation </a:t>
            </a:r>
            <a:r>
              <a:rPr lang="de-DE" dirty="0" err="1" smtClean="0"/>
              <a:t>path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800" dirty="0" smtClean="0"/>
              <a:t>A non fossil energy system will come gradually.</a:t>
            </a:r>
          </a:p>
          <a:p>
            <a:r>
              <a:rPr lang="en-GB" sz="2800" dirty="0" smtClean="0"/>
              <a:t>Time scales 20 years plus (investments, societal readiness, business models).</a:t>
            </a:r>
          </a:p>
          <a:p>
            <a:r>
              <a:rPr lang="en-GB" sz="2800" dirty="0" smtClean="0"/>
              <a:t>Exceptions where geo/political conditions allow.</a:t>
            </a:r>
          </a:p>
          <a:p>
            <a:r>
              <a:rPr lang="en-GB" sz="2800" dirty="0" smtClean="0"/>
              <a:t>The technical carbon cycle will be closed most economically through cross-industrial integration with mobility and with the backup power generation.</a:t>
            </a:r>
          </a:p>
          <a:p>
            <a:r>
              <a:rPr lang="en-GB" sz="2800" dirty="0" smtClean="0"/>
              <a:t>Biomass as collector for carbon not as energy source.</a:t>
            </a:r>
          </a:p>
          <a:p>
            <a:r>
              <a:rPr lang="en-GB" sz="2800" dirty="0" smtClean="0"/>
              <a:t>Conversion of volatile green electricity through water splitting into hydrogen.</a:t>
            </a:r>
            <a:endParaRPr lang="en-GB" sz="2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5E155-21DF-0C40-89D2-80CE0EAC4D4C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pic>
        <p:nvPicPr>
          <p:cNvPr id="5" name="Bild 4" descr="carbon cycle englisch mobility mai 20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02" y="1476127"/>
            <a:ext cx="8351798" cy="524535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85861" y="5657671"/>
            <a:ext cx="2044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Heat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demads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are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cross-sectional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to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this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process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8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Consequences</a:t>
            </a:r>
            <a:r>
              <a:rPr lang="de-DE" dirty="0" smtClean="0"/>
              <a:t> II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The systemic solution is a closed carbon cycle with a decreasing use of fossil resources.</a:t>
            </a:r>
          </a:p>
          <a:p>
            <a:r>
              <a:rPr lang="en-GB" dirty="0" smtClean="0"/>
              <a:t>Biomass gains the role of the carbon collector rather than energy collector.</a:t>
            </a:r>
          </a:p>
          <a:p>
            <a:r>
              <a:rPr lang="en-GB" dirty="0" smtClean="0"/>
              <a:t>Critical is green hydrogen.</a:t>
            </a:r>
          </a:p>
          <a:p>
            <a:r>
              <a:rPr lang="en-GB" dirty="0" smtClean="0"/>
              <a:t>This requires green power (accountable!).</a:t>
            </a:r>
          </a:p>
          <a:p>
            <a:r>
              <a:rPr lang="en-GB" dirty="0" smtClean="0"/>
              <a:t>In combination with backup energy</a:t>
            </a:r>
          </a:p>
          <a:p>
            <a:r>
              <a:rPr lang="en-GB" dirty="0" smtClean="0"/>
              <a:t>Science and technology:</a:t>
            </a:r>
          </a:p>
          <a:p>
            <a:pPr lvl="1"/>
            <a:r>
              <a:rPr lang="en-GB" dirty="0" smtClean="0"/>
              <a:t>Solve basics of water splitting by electro catalysis (stability, material, design)</a:t>
            </a:r>
          </a:p>
          <a:p>
            <a:pPr lvl="1"/>
            <a:r>
              <a:rPr lang="en-GB" dirty="0" smtClean="0"/>
              <a:t>Find multiple technological solutions (aqueous, HT, scalable).</a:t>
            </a:r>
          </a:p>
          <a:p>
            <a:pPr lvl="1"/>
            <a:r>
              <a:rPr lang="en-GB" dirty="0" smtClean="0"/>
              <a:t>Think about different scales (distributed, </a:t>
            </a:r>
            <a:r>
              <a:rPr lang="en-GB" dirty="0" err="1" smtClean="0"/>
              <a:t>vs</a:t>
            </a:r>
            <a:r>
              <a:rPr lang="en-GB" dirty="0" smtClean="0"/>
              <a:t> central).</a:t>
            </a:r>
          </a:p>
          <a:p>
            <a:r>
              <a:rPr lang="en-GB" dirty="0" smtClean="0"/>
              <a:t>Regulatory (boundary conditions for S+T):</a:t>
            </a:r>
          </a:p>
          <a:p>
            <a:pPr lvl="1"/>
            <a:r>
              <a:rPr lang="en-GB" dirty="0" smtClean="0"/>
              <a:t>Remove subsidies.</a:t>
            </a:r>
          </a:p>
          <a:p>
            <a:pPr lvl="1"/>
            <a:r>
              <a:rPr lang="en-GB" dirty="0" smtClean="0"/>
              <a:t>Create a technology-open frame for energy transformation with long time stability (e.g. a modified ETS).</a:t>
            </a:r>
          </a:p>
          <a:p>
            <a:pPr lvl="1"/>
            <a:r>
              <a:rPr lang="en-GB" dirty="0" smtClean="0"/>
              <a:t>Command their fulfilment.</a:t>
            </a:r>
          </a:p>
        </p:txBody>
      </p:sp>
    </p:spTree>
    <p:extLst>
      <p:ext uri="{BB962C8B-B14F-4D97-AF65-F5344CB8AC3E}">
        <p14:creationId xmlns:p14="http://schemas.microsoft.com/office/powerpoint/2010/main" val="78694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(Masterplan)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100" dirty="0" smtClean="0"/>
              <a:t>in multiple </a:t>
            </a:r>
            <a:r>
              <a:rPr lang="de-DE" sz="3100" dirty="0" err="1" smtClean="0"/>
              <a:t>options</a:t>
            </a:r>
            <a:r>
              <a:rPr lang="de-DE" sz="3100" dirty="0" smtClean="0"/>
              <a:t> </a:t>
            </a:r>
            <a:endParaRPr lang="de-DE" sz="3100" dirty="0"/>
          </a:p>
        </p:txBody>
      </p:sp>
      <p:pic>
        <p:nvPicPr>
          <p:cNvPr id="4" name="Bild 3" descr="energy system dechema mai 2017 Kopi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9144000" cy="634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3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Water</a:t>
            </a:r>
            <a:r>
              <a:rPr lang="de-DE" dirty="0" smtClean="0"/>
              <a:t> </a:t>
            </a:r>
            <a:r>
              <a:rPr lang="de-DE" dirty="0" err="1" smtClean="0"/>
              <a:t>splitting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5458540"/>
            <a:ext cx="8229600" cy="1399460"/>
          </a:xfrm>
        </p:spPr>
        <p:txBody>
          <a:bodyPr>
            <a:normAutofit/>
          </a:bodyPr>
          <a:lstStyle/>
          <a:p>
            <a:r>
              <a:rPr lang="en-GB" dirty="0" smtClean="0"/>
              <a:t>Not a done deal.</a:t>
            </a:r>
          </a:p>
          <a:p>
            <a:r>
              <a:rPr lang="en-GB" dirty="0" smtClean="0"/>
              <a:t>Accelerated development required</a:t>
            </a:r>
          </a:p>
          <a:p>
            <a:r>
              <a:rPr lang="en-GB" dirty="0" smtClean="0"/>
              <a:t>Example for impeded development through boundary conditions.</a:t>
            </a:r>
            <a:endParaRPr lang="en-GB" dirty="0"/>
          </a:p>
        </p:txBody>
      </p:sp>
      <p:pic>
        <p:nvPicPr>
          <p:cNvPr id="4" name="Bild 3" descr="aufgaben water splitt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6" y="1162972"/>
            <a:ext cx="7762276" cy="431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„</a:t>
            </a:r>
            <a:r>
              <a:rPr lang="de-DE" dirty="0" err="1" smtClean="0"/>
              <a:t>next</a:t>
            </a:r>
            <a:r>
              <a:rPr lang="de-DE" dirty="0" smtClean="0"/>
              <a:t> </a:t>
            </a:r>
            <a:r>
              <a:rPr lang="de-DE" dirty="0" err="1" smtClean="0"/>
              <a:t>steps</a:t>
            </a:r>
            <a:r>
              <a:rPr lang="de-DE" dirty="0" smtClean="0"/>
              <a:t>“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400" dirty="0" smtClean="0"/>
              <a:t>Refurbish existing power plant sites for “green energy”</a:t>
            </a:r>
          </a:p>
          <a:p>
            <a:pPr lvl="1"/>
            <a:r>
              <a:rPr lang="en-GB" sz="2400" dirty="0" smtClean="0"/>
              <a:t>Hydrogen generation</a:t>
            </a:r>
          </a:p>
          <a:p>
            <a:pPr lvl="1"/>
            <a:r>
              <a:rPr lang="en-GB" sz="2400" dirty="0" smtClean="0"/>
              <a:t>Backup power (by gasification, hydrogen use).</a:t>
            </a:r>
          </a:p>
          <a:p>
            <a:r>
              <a:rPr lang="en-GB" sz="2400" dirty="0" smtClean="0"/>
              <a:t>Learn how to use biomass without long-term damage to the eco-sphere (close material cycles, optimize harvesting for biodiversity, decentralize biomass passivation for sub-</a:t>
            </a:r>
            <a:r>
              <a:rPr lang="en-GB" sz="2400" dirty="0"/>
              <a:t>z</a:t>
            </a:r>
            <a:r>
              <a:rPr lang="en-GB" sz="2400" dirty="0" smtClean="0"/>
              <a:t>ero applications.</a:t>
            </a:r>
          </a:p>
          <a:p>
            <a:r>
              <a:rPr lang="en-GB" sz="2400" dirty="0" smtClean="0"/>
              <a:t>Rethink effectiveness arguments (reference point is sustainable energy system from nature, not fossil technology!).</a:t>
            </a:r>
          </a:p>
          <a:p>
            <a:r>
              <a:rPr lang="en-GB" sz="2400" dirty="0" smtClean="0"/>
              <a:t>Interact with society to educate systemic complexity and allow for participation in selection of options.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0545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Consequences</a:t>
            </a:r>
            <a:r>
              <a:rPr lang="de-DE" dirty="0" smtClean="0"/>
              <a:t> III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400" dirty="0" smtClean="0"/>
              <a:t>Science and technology development need stable foundations in fundamentals (scale of solutions!).</a:t>
            </a:r>
          </a:p>
          <a:p>
            <a:r>
              <a:rPr lang="en-GB" sz="2400" dirty="0" smtClean="0"/>
              <a:t>Reduce over-selling of trial-and-error discoveries.</a:t>
            </a:r>
          </a:p>
          <a:p>
            <a:r>
              <a:rPr lang="en-GB" sz="2400" dirty="0" smtClean="0"/>
              <a:t>Be aware of path-dependencies.</a:t>
            </a:r>
          </a:p>
          <a:p>
            <a:r>
              <a:rPr lang="en-GB" sz="2400" dirty="0" smtClean="0"/>
              <a:t>Find practical pathways in demonstrator solutions.</a:t>
            </a:r>
          </a:p>
          <a:p>
            <a:r>
              <a:rPr lang="en-GB" sz="2400" dirty="0" smtClean="0"/>
              <a:t>Science needs to inform stakeholders more about the broader spectrum of options (example mobility debate).</a:t>
            </a:r>
          </a:p>
          <a:p>
            <a:r>
              <a:rPr lang="en-GB" sz="2400" dirty="0" smtClean="0"/>
              <a:t>In science support accelerate </a:t>
            </a:r>
            <a:r>
              <a:rPr lang="en-GB" sz="2400" dirty="0"/>
              <a:t>creative </a:t>
            </a:r>
            <a:r>
              <a:rPr lang="en-GB" sz="2400" dirty="0" smtClean="0"/>
              <a:t>integrated pathways with all stakeholders united in projects for novel technologies.</a:t>
            </a:r>
          </a:p>
          <a:p>
            <a:pPr marL="0" indent="0" algn="ctr">
              <a:buNone/>
            </a:pPr>
            <a:r>
              <a:rPr lang="en-GB" sz="2400" dirty="0" err="1" smtClean="0">
                <a:solidFill>
                  <a:srgbClr val="FF0000"/>
                </a:solidFill>
              </a:rPr>
              <a:t>Energiewende</a:t>
            </a:r>
            <a:r>
              <a:rPr lang="en-GB" sz="2400" dirty="0" smtClean="0">
                <a:solidFill>
                  <a:srgbClr val="FF0000"/>
                </a:solidFill>
              </a:rPr>
              <a:t> needs both electrons and molecules: </a:t>
            </a:r>
          </a:p>
          <a:p>
            <a:pPr marL="0" indent="0" algn="ctr"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 distinction (and “</a:t>
            </a:r>
            <a:r>
              <a:rPr lang="en-GB" sz="2400" dirty="0" err="1" smtClean="0">
                <a:solidFill>
                  <a:srgbClr val="FF0000"/>
                </a:solidFill>
              </a:rPr>
              <a:t>Sektoren</a:t>
            </a:r>
            <a:r>
              <a:rPr lang="en-GB" sz="2400" dirty="0" smtClean="0">
                <a:solidFill>
                  <a:srgbClr val="FF0000"/>
                </a:solidFill>
              </a:rPr>
              <a:t>”) are inadequate</a:t>
            </a:r>
          </a:p>
        </p:txBody>
      </p:sp>
    </p:spTree>
    <p:extLst>
      <p:ext uri="{BB962C8B-B14F-4D97-AF65-F5344CB8AC3E}">
        <p14:creationId xmlns:p14="http://schemas.microsoft.com/office/powerpoint/2010/main" val="4095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-412356" y="0"/>
            <a:ext cx="955635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Bild 2" descr="av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4926"/>
            <a:ext cx="3013707" cy="200548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824712" y="537756"/>
            <a:ext cx="732344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Arial"/>
              </a:rPr>
              <a:t>Die </a:t>
            </a:r>
            <a:r>
              <a:rPr lang="de-DE" sz="2400" dirty="0">
                <a:solidFill>
                  <a:srgbClr val="FF0000"/>
                </a:solidFill>
                <a:latin typeface="Arial"/>
              </a:rPr>
              <a:t>M</a:t>
            </a:r>
            <a:r>
              <a:rPr lang="de-DE" sz="2400" dirty="0" smtClean="0">
                <a:solidFill>
                  <a:srgbClr val="FF0000"/>
                </a:solidFill>
                <a:latin typeface="Arial"/>
              </a:rPr>
              <a:t>enschen haben die Macht die Umwelt zu zerstören und die Folgen könnten katastrophal sein.</a:t>
            </a:r>
          </a:p>
          <a:p>
            <a:endParaRPr lang="de-DE" sz="2400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5" name="Bild 4" descr="AvH0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13" y="2085776"/>
            <a:ext cx="3871987" cy="477222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94828" y="4998132"/>
            <a:ext cx="4423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FF00"/>
                </a:solidFill>
                <a:latin typeface="Arial"/>
              </a:rPr>
              <a:t>Alexander von Humboldt, 1800</a:t>
            </a:r>
            <a:endParaRPr lang="de-DE" sz="2400" dirty="0">
              <a:solidFill>
                <a:srgbClr val="FFFF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46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969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9A5969D-D3EF-604B-A4A8-61F8AA0B109B}" type="slidenum">
              <a:rPr lang="en-GB" sz="1800"/>
              <a:pPr>
                <a:defRPr/>
              </a:pPr>
              <a:t>20</a:t>
            </a:fld>
            <a:endParaRPr lang="en-GB" sz="1800"/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GB" sz="1800" dirty="0" smtClean="0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algn="ctr">
              <a:defRPr/>
            </a:pPr>
            <a:endParaRPr lang="en-GB" dirty="0" smtClean="0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algn="ctr">
              <a:defRPr/>
            </a:pPr>
            <a:endParaRPr lang="en-GB" sz="1800" dirty="0" smtClean="0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algn="ctr">
              <a:defRPr/>
            </a:pPr>
            <a:endParaRPr lang="en-GB" dirty="0" smtClean="0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algn="ctr">
              <a:defRPr/>
            </a:pPr>
            <a:endParaRPr lang="en-GB" sz="1800" dirty="0" smtClean="0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algn="ctr">
              <a:defRPr/>
            </a:pPr>
            <a:endParaRPr lang="en-GB" dirty="0" smtClean="0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algn="ctr">
              <a:defRPr/>
            </a:pPr>
            <a:endParaRPr lang="en-GB" dirty="0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algn="ctr">
              <a:defRPr/>
            </a:pPr>
            <a:endParaRPr lang="en-GB" dirty="0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algn="ctr">
              <a:defRPr/>
            </a:pPr>
            <a:endParaRPr lang="en-GB" dirty="0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algn="ctr">
              <a:defRPr/>
            </a:pPr>
            <a:endParaRPr lang="en-GB" dirty="0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algn="ctr">
              <a:defRPr/>
            </a:pPr>
            <a:endParaRPr lang="en-GB" dirty="0" smtClean="0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algn="ctr">
              <a:defRPr/>
            </a:pPr>
            <a:endParaRPr lang="en-GB" dirty="0" smtClean="0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algn="ctr">
              <a:defRPr/>
            </a:pPr>
            <a:endParaRPr lang="en-GB" dirty="0" smtClean="0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algn="ctr">
              <a:defRPr/>
            </a:pPr>
            <a:endParaRPr lang="en-GB" dirty="0" smtClean="0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algn="ctr">
              <a:defRPr/>
            </a:pPr>
            <a:endParaRPr lang="en-GB" dirty="0" smtClean="0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algn="ctr">
              <a:defRPr/>
            </a:pPr>
            <a:endParaRPr lang="en-GB" sz="3200" dirty="0" smtClean="0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algn="ctr">
              <a:defRPr/>
            </a:pPr>
            <a:r>
              <a:rPr lang="en-GB" sz="3200" dirty="0" smtClean="0">
                <a:solidFill>
                  <a:srgbClr val="FFFFFF"/>
                </a:solidFill>
                <a:ea typeface="ＭＳ Ｐゴシック" pitchFamily="1" charset="-128"/>
                <a:cs typeface="ＭＳ Ｐゴシック" pitchFamily="1" charset="-128"/>
              </a:rPr>
              <a:t>Thank You</a:t>
            </a:r>
            <a:endParaRPr lang="en-GB" sz="3200" dirty="0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7" name="Inhaltsplatzhalter 4" descr="nachtfinale"/>
          <p:cNvPicPr>
            <a:picLocks noChangeAspect="1"/>
          </p:cNvPicPr>
          <p:nvPr/>
        </p:nvPicPr>
        <p:blipFill>
          <a:blip r:embed="rId2"/>
          <a:srcRect t="-2370" b="-2370"/>
          <a:stretch>
            <a:fillRect/>
          </a:stretch>
        </p:blipFill>
        <p:spPr bwMode="auto">
          <a:xfrm>
            <a:off x="2682500" y="1600200"/>
            <a:ext cx="3764356" cy="274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eck 1"/>
          <p:cNvSpPr/>
          <p:nvPr/>
        </p:nvSpPr>
        <p:spPr>
          <a:xfrm>
            <a:off x="338667" y="424790"/>
            <a:ext cx="850568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200" dirty="0">
                <a:solidFill>
                  <a:srgbClr val="009900"/>
                </a:solidFill>
                <a:ea typeface="ＭＳ Ｐゴシック" pitchFamily="1" charset="-128"/>
                <a:cs typeface="ＭＳ Ｐゴシック" pitchFamily="1" charset="-128"/>
              </a:rPr>
              <a:t>Dem </a:t>
            </a:r>
            <a:r>
              <a:rPr lang="en-GB" sz="3200" dirty="0" err="1">
                <a:solidFill>
                  <a:srgbClr val="009900"/>
                </a:solidFill>
                <a:ea typeface="ＭＳ Ｐゴシック" pitchFamily="1" charset="-128"/>
                <a:cs typeface="ＭＳ Ｐゴシック" pitchFamily="1" charset="-128"/>
              </a:rPr>
              <a:t>Anwenden</a:t>
            </a:r>
            <a:r>
              <a:rPr lang="en-GB" sz="3200" dirty="0">
                <a:solidFill>
                  <a:srgbClr val="009900"/>
                </a:solidFill>
                <a:ea typeface="ＭＳ Ｐゴシック" pitchFamily="1" charset="-128"/>
                <a:cs typeface="ＭＳ Ｐゴシック" pitchFamily="1" charset="-128"/>
              </a:rPr>
              <a:t> muss das </a:t>
            </a:r>
            <a:r>
              <a:rPr lang="en-GB" sz="3200" dirty="0" err="1">
                <a:solidFill>
                  <a:srgbClr val="009900"/>
                </a:solidFill>
                <a:ea typeface="ＭＳ Ｐゴシック" pitchFamily="1" charset="-128"/>
                <a:cs typeface="ＭＳ Ｐゴシック" pitchFamily="1" charset="-128"/>
              </a:rPr>
              <a:t>Erkennen</a:t>
            </a:r>
            <a:r>
              <a:rPr lang="en-GB" sz="3200" dirty="0">
                <a:solidFill>
                  <a:srgbClr val="009900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3200" dirty="0" err="1">
                <a:solidFill>
                  <a:srgbClr val="009900"/>
                </a:solidFill>
                <a:ea typeface="ＭＳ Ｐゴシック" pitchFamily="1" charset="-128"/>
                <a:cs typeface="ＭＳ Ｐゴシック" pitchFamily="1" charset="-128"/>
              </a:rPr>
              <a:t>vorausgehen</a:t>
            </a:r>
            <a:endParaRPr lang="en-GB" sz="3200" dirty="0">
              <a:solidFill>
                <a:srgbClr val="009900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algn="ctr">
              <a:defRPr/>
            </a:pPr>
            <a:endParaRPr lang="en-GB" dirty="0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algn="ctr">
              <a:defRPr/>
            </a:pPr>
            <a:r>
              <a:rPr lang="en-GB" dirty="0">
                <a:solidFill>
                  <a:srgbClr val="FFFFFF"/>
                </a:solidFill>
                <a:ea typeface="ＭＳ Ｐゴシック" pitchFamily="1" charset="-128"/>
                <a:cs typeface="ＭＳ Ｐゴシック" pitchFamily="1" charset="-128"/>
              </a:rPr>
              <a:t>Max Planck</a:t>
            </a:r>
          </a:p>
        </p:txBody>
      </p:sp>
      <p:sp>
        <p:nvSpPr>
          <p:cNvPr id="9" name="Rechteck 8"/>
          <p:cNvSpPr/>
          <p:nvPr/>
        </p:nvSpPr>
        <p:spPr>
          <a:xfrm>
            <a:off x="457200" y="4335469"/>
            <a:ext cx="85056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dirty="0" smtClean="0">
                <a:solidFill>
                  <a:srgbClr val="FFFF00"/>
                </a:solidFill>
                <a:ea typeface="ＭＳ Ｐゴシック" pitchFamily="1" charset="-128"/>
                <a:cs typeface="ＭＳ Ｐゴシック" pitchFamily="1" charset="-128"/>
              </a:rPr>
              <a:t>Mache die  Dinge so </a:t>
            </a:r>
            <a:r>
              <a:rPr lang="en-GB" sz="2400" dirty="0" err="1" smtClean="0">
                <a:solidFill>
                  <a:srgbClr val="FFFF00"/>
                </a:solidFill>
                <a:ea typeface="ＭＳ Ｐゴシック" pitchFamily="1" charset="-128"/>
                <a:cs typeface="ＭＳ Ｐゴシック" pitchFamily="1" charset="-128"/>
              </a:rPr>
              <a:t>einfach</a:t>
            </a:r>
            <a:r>
              <a:rPr lang="en-GB" sz="2400" dirty="0" smtClean="0">
                <a:solidFill>
                  <a:srgbClr val="FFFF00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ea typeface="ＭＳ Ｐゴシック" pitchFamily="1" charset="-128"/>
                <a:cs typeface="ＭＳ Ｐゴシック" pitchFamily="1" charset="-128"/>
              </a:rPr>
              <a:t>wie</a:t>
            </a:r>
            <a:r>
              <a:rPr lang="en-GB" sz="2400" dirty="0" smtClean="0">
                <a:solidFill>
                  <a:srgbClr val="FFFF00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ea typeface="ＭＳ Ｐゴシック" pitchFamily="1" charset="-128"/>
                <a:cs typeface="ＭＳ Ｐゴシック" pitchFamily="1" charset="-128"/>
              </a:rPr>
              <a:t>möglich</a:t>
            </a:r>
            <a:r>
              <a:rPr lang="en-GB" sz="2400" dirty="0" smtClean="0">
                <a:solidFill>
                  <a:srgbClr val="FFFF00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ea typeface="ＭＳ Ｐゴシック" pitchFamily="1" charset="-128"/>
                <a:cs typeface="ＭＳ Ｐゴシック" pitchFamily="1" charset="-128"/>
              </a:rPr>
              <a:t>aber</a:t>
            </a:r>
            <a:r>
              <a:rPr lang="en-GB" sz="2400" dirty="0" smtClean="0">
                <a:solidFill>
                  <a:srgbClr val="FFFF00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ea typeface="ＭＳ Ｐゴシック" pitchFamily="1" charset="-128"/>
                <a:cs typeface="ＭＳ Ｐゴシック" pitchFamily="1" charset="-128"/>
              </a:rPr>
              <a:t>nicht</a:t>
            </a:r>
            <a:r>
              <a:rPr lang="en-GB" sz="2400" dirty="0" smtClean="0">
                <a:solidFill>
                  <a:srgbClr val="FFFF00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ea typeface="ＭＳ Ｐゴシック" pitchFamily="1" charset="-128"/>
                <a:cs typeface="ＭＳ Ｐゴシック" pitchFamily="1" charset="-128"/>
              </a:rPr>
              <a:t>einfacher</a:t>
            </a:r>
            <a:endParaRPr lang="en-GB" sz="2400" dirty="0" smtClean="0">
              <a:solidFill>
                <a:srgbClr val="FFFF00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algn="ctr">
              <a:defRPr/>
            </a:pPr>
            <a:endParaRPr lang="en-GB" dirty="0" smtClean="0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algn="ctr">
              <a:defRPr/>
            </a:pPr>
            <a:r>
              <a:rPr lang="en-GB" dirty="0" smtClean="0">
                <a:solidFill>
                  <a:srgbClr val="FFFFFF"/>
                </a:solidFill>
                <a:ea typeface="ＭＳ Ｐゴシック" pitchFamily="1" charset="-128"/>
                <a:cs typeface="ＭＳ Ｐゴシック" pitchFamily="1" charset="-128"/>
              </a:rPr>
              <a:t>Albert Einstein</a:t>
            </a:r>
            <a:endParaRPr lang="en-GB" dirty="0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713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quarter" idx="4294967295"/>
          </p:nvPr>
        </p:nvSpPr>
        <p:spPr>
          <a:xfrm>
            <a:off x="228600" y="6172200"/>
            <a:ext cx="6096000" cy="685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5E155-21DF-0C40-89D2-80CE0EAC4D4C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6" name="Rechtec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40659" y="430063"/>
            <a:ext cx="8127091" cy="1903366"/>
          </a:xfrm>
        </p:spPr>
        <p:txBody>
          <a:bodyPr>
            <a:normAutofit/>
          </a:bodyPr>
          <a:lstStyle/>
          <a:p>
            <a:r>
              <a:rPr lang="de-DE" sz="3600" dirty="0" smtClean="0"/>
              <a:t>Energiewende</a:t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dirty="0" err="1" smtClean="0"/>
              <a:t>Electrons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chemical</a:t>
            </a:r>
            <a:r>
              <a:rPr lang="de-DE" dirty="0" smtClean="0"/>
              <a:t> </a:t>
            </a:r>
            <a:r>
              <a:rPr lang="de-DE" dirty="0" err="1" smtClean="0"/>
              <a:t>bonds</a:t>
            </a:r>
            <a:r>
              <a:rPr lang="de-DE" dirty="0" smtClean="0"/>
              <a:t>?</a:t>
            </a:r>
            <a:r>
              <a:rPr lang="de-DE" sz="3600" dirty="0" smtClean="0"/>
              <a:t> </a:t>
            </a:r>
            <a:endParaRPr lang="de-DE" sz="3600" dirty="0"/>
          </a:p>
        </p:txBody>
      </p:sp>
      <p:sp>
        <p:nvSpPr>
          <p:cNvPr id="7" name="Textfeld 6"/>
          <p:cNvSpPr txBox="1"/>
          <p:nvPr/>
        </p:nvSpPr>
        <p:spPr>
          <a:xfrm>
            <a:off x="9423400" y="685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35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52688"/>
            <a:ext cx="8229600" cy="1143000"/>
          </a:xfrm>
        </p:spPr>
        <p:txBody>
          <a:bodyPr/>
          <a:lstStyle/>
          <a:p>
            <a:r>
              <a:rPr lang="de-DE" dirty="0" smtClean="0"/>
              <a:t>EU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consumption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8592" y="5282234"/>
            <a:ext cx="8995408" cy="1495640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Top 4 countries account for 56% of energy budget.</a:t>
            </a:r>
          </a:p>
          <a:p>
            <a:r>
              <a:rPr lang="en-GB" dirty="0" smtClean="0"/>
              <a:t>Strong overall reduction targeted. </a:t>
            </a:r>
          </a:p>
          <a:p>
            <a:r>
              <a:rPr lang="en-GB" dirty="0" smtClean="0"/>
              <a:t>Mild reduction due to globalization, less due to efficiency.</a:t>
            </a:r>
            <a:endParaRPr lang="en-GB" dirty="0"/>
          </a:p>
        </p:txBody>
      </p:sp>
      <p:graphicFrame>
        <p:nvGraphicFramePr>
          <p:cNvPr id="5" name="Diagramm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492801"/>
              </p:ext>
            </p:extLst>
          </p:nvPr>
        </p:nvGraphicFramePr>
        <p:xfrm>
          <a:off x="676564" y="811100"/>
          <a:ext cx="7905116" cy="4672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7507502" y="4636449"/>
            <a:ext cx="1636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Source:</a:t>
            </a:r>
          </a:p>
          <a:p>
            <a:r>
              <a:rPr lang="de-DE" dirty="0" err="1" smtClean="0"/>
              <a:t>Eurostat</a:t>
            </a:r>
            <a:r>
              <a:rPr lang="de-DE" dirty="0" smtClean="0"/>
              <a:t> (2016)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599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2708"/>
            <a:ext cx="8229600" cy="1143000"/>
          </a:xfrm>
        </p:spPr>
        <p:txBody>
          <a:bodyPr/>
          <a:lstStyle/>
          <a:p>
            <a:r>
              <a:rPr lang="de-DE" dirty="0" smtClean="0"/>
              <a:t>German power </a:t>
            </a:r>
            <a:r>
              <a:rPr lang="de-DE" dirty="0" err="1" smtClean="0"/>
              <a:t>structure</a:t>
            </a:r>
            <a:endParaRPr lang="de-DE" dirty="0"/>
          </a:p>
        </p:txBody>
      </p:sp>
      <p:graphicFrame>
        <p:nvGraphicFramePr>
          <p:cNvPr id="4" name="Diagramm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528303"/>
              </p:ext>
            </p:extLst>
          </p:nvPr>
        </p:nvGraphicFramePr>
        <p:xfrm>
          <a:off x="71542" y="1195708"/>
          <a:ext cx="9200839" cy="5612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m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185497"/>
              </p:ext>
            </p:extLst>
          </p:nvPr>
        </p:nvGraphicFramePr>
        <p:xfrm>
          <a:off x="123981" y="1017206"/>
          <a:ext cx="9200839" cy="5612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7945082" y="5766135"/>
            <a:ext cx="11948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Source:</a:t>
            </a:r>
          </a:p>
          <a:p>
            <a:r>
              <a:rPr lang="de-DE" sz="1400" dirty="0" smtClean="0"/>
              <a:t>AGEB after</a:t>
            </a:r>
          </a:p>
          <a:p>
            <a:r>
              <a:rPr lang="de-DE" sz="1400" dirty="0" smtClean="0"/>
              <a:t> BMWI (2016)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16722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8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graphicEl>
                                              <a:chart seriesIdx="8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chart seriesIdx="8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6" dur="500"/>
                                        <p:tgtEl>
                                          <p:spTgt spid="5">
                                            <p:graphicEl>
                                              <a:chart seriesIdx="8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8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5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1" dur="500"/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6" dur="500"/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1" dur="500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6" dur="5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1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6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1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  <p:bldGraphic spid="5" grpId="0">
        <p:bldSub>
          <a:bldChart bld="series"/>
        </p:bldSub>
      </p:bldGraphic>
      <p:bldGraphic spid="5" grpId="1">
        <p:bldSub>
          <a:bldChart bld="series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70974"/>
            <a:ext cx="8229600" cy="1143000"/>
          </a:xfrm>
        </p:spPr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results</a:t>
            </a:r>
            <a:endParaRPr lang="de-DE" dirty="0"/>
          </a:p>
        </p:txBody>
      </p:sp>
      <p:pic>
        <p:nvPicPr>
          <p:cNvPr id="4" name="Bild 3" descr="zieldreieck_zew_indikatoren-endbericht_v2_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058" y="1580558"/>
            <a:ext cx="7282434" cy="4265990"/>
          </a:xfrm>
          <a:prstGeom prst="rect">
            <a:avLst/>
          </a:prstGeom>
        </p:spPr>
      </p:pic>
      <p:pic>
        <p:nvPicPr>
          <p:cNvPr id="5" name="Bild 4" descr="stromproduktion D april 2014 ren vs konventionell i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9879"/>
            <a:ext cx="9144000" cy="4229704"/>
          </a:xfrm>
          <a:prstGeom prst="rect">
            <a:avLst/>
          </a:prstGeom>
        </p:spPr>
      </p:pic>
      <p:graphicFrame>
        <p:nvGraphicFramePr>
          <p:cNvPr id="6" name="Diagramm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833872"/>
              </p:ext>
            </p:extLst>
          </p:nvPr>
        </p:nvGraphicFramePr>
        <p:xfrm>
          <a:off x="0" y="1236382"/>
          <a:ext cx="9216838" cy="5621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Bild 6" descr="co2 emissions DE zeitseri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7" y="1118302"/>
            <a:ext cx="8863263" cy="555046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196058" y="6299438"/>
            <a:ext cx="195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Source.UBA</a:t>
            </a:r>
            <a:r>
              <a:rPr lang="de-DE" dirty="0" smtClean="0"/>
              <a:t> (2016)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337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Too</a:t>
            </a:r>
            <a:r>
              <a:rPr lang="de-DE" dirty="0" smtClean="0"/>
              <a:t>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expectations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7613315" y="5760881"/>
            <a:ext cx="25801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Source:</a:t>
            </a:r>
          </a:p>
          <a:p>
            <a:r>
              <a:rPr lang="de-DE" dirty="0"/>
              <a:t>AGEB after</a:t>
            </a:r>
          </a:p>
          <a:p>
            <a:r>
              <a:rPr lang="de-DE" dirty="0"/>
              <a:t> BMWI (2016)</a:t>
            </a:r>
          </a:p>
        </p:txBody>
      </p:sp>
      <p:graphicFrame>
        <p:nvGraphicFramePr>
          <p:cNvPr id="8" name="Diagramm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095051"/>
              </p:ext>
            </p:extLst>
          </p:nvPr>
        </p:nvGraphicFramePr>
        <p:xfrm>
          <a:off x="-56839" y="1071344"/>
          <a:ext cx="9200839" cy="5612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255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8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graphicEl>
                                              <a:chart seriesIdx="8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graphicEl>
                                              <a:chart seriesIdx="8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series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Consequences</a:t>
            </a:r>
            <a:r>
              <a:rPr lang="de-DE" dirty="0" smtClean="0"/>
              <a:t> 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have much REN power capacity.</a:t>
            </a:r>
          </a:p>
          <a:p>
            <a:r>
              <a:rPr lang="en-GB" dirty="0" smtClean="0"/>
              <a:t>We cannot effectively use it.</a:t>
            </a:r>
          </a:p>
          <a:p>
            <a:r>
              <a:rPr lang="en-GB" dirty="0" smtClean="0"/>
              <a:t>We consume a vast majority still in fossil resources.</a:t>
            </a:r>
          </a:p>
          <a:p>
            <a:r>
              <a:rPr lang="en-GB" dirty="0" smtClean="0"/>
              <a:t>We need to cater for volatility technologically, economically and in the society.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FF0000"/>
                </a:solidFill>
              </a:rPr>
              <a:t>Without caring for the systemic nature of energy transformation no breakthrough.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983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33921"/>
            <a:ext cx="8229600" cy="1143000"/>
          </a:xfrm>
        </p:spPr>
        <p:txBody>
          <a:bodyPr/>
          <a:lstStyle/>
          <a:p>
            <a:r>
              <a:rPr lang="de-DE" dirty="0" err="1" smtClean="0"/>
              <a:t>Volatility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8592" y="927651"/>
            <a:ext cx="8995408" cy="2697163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REN is always volatile.</a:t>
            </a:r>
          </a:p>
          <a:p>
            <a:r>
              <a:rPr lang="en-GB" dirty="0" smtClean="0"/>
              <a:t>High REN fractions in sustainably systems require massive overpowering: utilization essential for economic success.</a:t>
            </a:r>
          </a:p>
          <a:p>
            <a:r>
              <a:rPr lang="en-GB" dirty="0" smtClean="0"/>
              <a:t>Remaining uncovered times require combustion/nuclear systems of today´s capacity.</a:t>
            </a:r>
          </a:p>
          <a:p>
            <a:r>
              <a:rPr lang="en-GB" dirty="0" smtClean="0"/>
              <a:t>Require co-generation of economically useful products.</a:t>
            </a:r>
          </a:p>
        </p:txBody>
      </p:sp>
      <p:grpSp>
        <p:nvGrpSpPr>
          <p:cNvPr id="4" name="Gruppierung 3"/>
          <p:cNvGrpSpPr/>
          <p:nvPr/>
        </p:nvGrpSpPr>
        <p:grpSpPr>
          <a:xfrm>
            <a:off x="4117852" y="3413819"/>
            <a:ext cx="4825684" cy="3249641"/>
            <a:chOff x="3635374" y="1310691"/>
            <a:chExt cx="5508627" cy="4055059"/>
          </a:xfrm>
        </p:grpSpPr>
        <p:pic>
          <p:nvPicPr>
            <p:cNvPr id="5" name="Grafik 4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374" y="1310691"/>
              <a:ext cx="5508627" cy="38486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feld 5"/>
            <p:cNvSpPr txBox="1"/>
            <p:nvPr/>
          </p:nvSpPr>
          <p:spPr>
            <a:xfrm>
              <a:off x="7064375" y="4996418"/>
              <a:ext cx="19556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Source: ESYS, 2015</a:t>
              </a:r>
              <a:endParaRPr lang="de-DE" dirty="0"/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239486" y="3825057"/>
            <a:ext cx="343746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/>
              <a:t>Most useful sector integration is transportation fuel.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/>
              <a:t>Green heat for domestic application including storage is economical addition for top 500 h of overpower.</a:t>
            </a:r>
          </a:p>
          <a:p>
            <a:endParaRPr lang="de-DE" dirty="0"/>
          </a:p>
        </p:txBody>
      </p:sp>
      <p:pic>
        <p:nvPicPr>
          <p:cNvPr id="9" name="Bild 8" descr="Tag1_modul_al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3142385"/>
            <a:ext cx="5502275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07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theme/theme1.xml><?xml version="1.0" encoding="utf-8"?>
<a:theme xmlns:a="http://schemas.openxmlformats.org/drawingml/2006/main" name="Office-Design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0_Office-Design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7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1046</Words>
  <Application>Microsoft Macintosh PowerPoint</Application>
  <PresentationFormat>Bildschirmpräsentation (4:3)</PresentationFormat>
  <Paragraphs>143</Paragraphs>
  <Slides>21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10</vt:i4>
      </vt:variant>
      <vt:variant>
        <vt:lpstr>Folientitel</vt:lpstr>
      </vt:variant>
      <vt:variant>
        <vt:i4>21</vt:i4>
      </vt:variant>
    </vt:vector>
  </HeadingPairs>
  <TitlesOfParts>
    <vt:vector size="31" baseType="lpstr">
      <vt:lpstr>Office-Design</vt:lpstr>
      <vt:lpstr>Default Design</vt:lpstr>
      <vt:lpstr>Benutzerdefiniertes Design</vt:lpstr>
      <vt:lpstr>1_Benutzerdefiniertes Design</vt:lpstr>
      <vt:lpstr>5_Office-Design</vt:lpstr>
      <vt:lpstr>2_Benutzerdefiniertes Design</vt:lpstr>
      <vt:lpstr>4_Office-Design</vt:lpstr>
      <vt:lpstr>7_Office-Design</vt:lpstr>
      <vt:lpstr>1_Default Design</vt:lpstr>
      <vt:lpstr>10_Office-Design</vt:lpstr>
      <vt:lpstr>PowerPoint-Präsentation</vt:lpstr>
      <vt:lpstr>PowerPoint-Präsentation</vt:lpstr>
      <vt:lpstr>Energiewende  Electrons or chemical bonds? </vt:lpstr>
      <vt:lpstr>EU energy consumption</vt:lpstr>
      <vt:lpstr>German power structure</vt:lpstr>
      <vt:lpstr>The results</vt:lpstr>
      <vt:lpstr>Too many expectations?</vt:lpstr>
      <vt:lpstr>Consequences I</vt:lpstr>
      <vt:lpstr>Volatility</vt:lpstr>
      <vt:lpstr>Decarbonisation</vt:lpstr>
      <vt:lpstr>Strategies for unaccounted CO2 minimization: note dimensions</vt:lpstr>
      <vt:lpstr>Chemical Industry</vt:lpstr>
      <vt:lpstr>Catalysis today</vt:lpstr>
      <vt:lpstr>Transformation path</vt:lpstr>
      <vt:lpstr>Consequences II</vt:lpstr>
      <vt:lpstr>(Masterplan) What we need in multiple options </vt:lpstr>
      <vt:lpstr>Water splitting</vt:lpstr>
      <vt:lpstr>Examples for „next steps“</vt:lpstr>
      <vt:lpstr>Consequences III</vt:lpstr>
      <vt:lpstr>PowerPoint-Präsentation</vt:lpstr>
      <vt:lpstr>PowerPoint-Präsentation</vt:lpstr>
    </vt:vector>
  </TitlesOfParts>
  <Company>Frit-Haber-Institut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Robert Schlögl</dc:creator>
  <cp:lastModifiedBy>Robert Schlögl</cp:lastModifiedBy>
  <cp:revision>963</cp:revision>
  <dcterms:created xsi:type="dcterms:W3CDTF">2015-07-02T18:15:49Z</dcterms:created>
  <dcterms:modified xsi:type="dcterms:W3CDTF">2017-06-02T11:12:46Z</dcterms:modified>
</cp:coreProperties>
</file>